
<file path=[Content_Types].xml><?xml version="1.0" encoding="utf-8"?>
<Types xmlns="http://schemas.openxmlformats.org/package/2006/content-types">
  <Default Extension="png" ContentType="image/png"/>
  <Default Extension="bin" ContentType="image/jp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bin" ContentType="image/png"/>
  <Override PartName="/ppt/media/image26.bin" ContentType="image/jpeg"/>
  <Override PartName="/ppt/media/image31.bin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6" r:id="rId4"/>
    <p:sldId id="272" r:id="rId5"/>
    <p:sldId id="282" r:id="rId6"/>
    <p:sldId id="289" r:id="rId7"/>
    <p:sldId id="292" r:id="rId8"/>
    <p:sldId id="295" r:id="rId9"/>
    <p:sldId id="299" r:id="rId10"/>
    <p:sldId id="303" r:id="rId11"/>
    <p:sldId id="320" r:id="rId12"/>
    <p:sldId id="322" r:id="rId13"/>
    <p:sldId id="327" r:id="rId14"/>
    <p:sldId id="336" r:id="rId15"/>
    <p:sldId id="338" r:id="rId16"/>
    <p:sldId id="341" r:id="rId17"/>
    <p:sldId id="344" r:id="rId18"/>
    <p:sldId id="349" r:id="rId19"/>
    <p:sldId id="354" r:id="rId20"/>
    <p:sldId id="358" r:id="rId21"/>
    <p:sldId id="360" r:id="rId22"/>
    <p:sldId id="365" r:id="rId23"/>
    <p:sldId id="369" r:id="rId24"/>
    <p:sldId id="374" r:id="rId25"/>
    <p:sldId id="381" r:id="rId26"/>
    <p:sldId id="383" r:id="rId27"/>
    <p:sldId id="385" r:id="rId28"/>
    <p:sldId id="387" r:id="rId29"/>
    <p:sldId id="391" r:id="rId30"/>
    <p:sldId id="397" r:id="rId31"/>
    <p:sldId id="403" r:id="rId32"/>
    <p:sldId id="406" r:id="rId33"/>
    <p:sldId id="410" r:id="rId34"/>
    <p:sldId id="413" r:id="rId35"/>
    <p:sldId id="417" r:id="rId36"/>
    <p:sldId id="421" r:id="rId37"/>
    <p:sldId id="425" r:id="rId38"/>
    <p:sldId id="429" r:id="rId39"/>
    <p:sldId id="433" r:id="rId40"/>
    <p:sldId id="438" r:id="rId41"/>
    <p:sldId id="442" r:id="rId42"/>
    <p:sldId id="446" r:id="rId43"/>
    <p:sldId id="448" r:id="rId44"/>
    <p:sldId id="453" r:id="rId45"/>
    <p:sldId id="456" r:id="rId46"/>
    <p:sldId id="459" r:id="rId47"/>
    <p:sldId id="463" r:id="rId48"/>
    <p:sldId id="466" r:id="rId49"/>
    <p:sldId id="469" r:id="rId50"/>
    <p:sldId id="476" r:id="rId51"/>
    <p:sldId id="480" r:id="rId52"/>
    <p:sldId id="482" r:id="rId53"/>
    <p:sldId id="485" r:id="rId54"/>
    <p:sldId id="489" r:id="rId55"/>
    <p:sldId id="492" r:id="rId56"/>
    <p:sldId id="495" r:id="rId57"/>
    <p:sldId id="497" r:id="rId58"/>
    <p:sldId id="501" r:id="rId59"/>
    <p:sldId id="504" r:id="rId60"/>
    <p:sldId id="506" r:id="rId61"/>
    <p:sldId id="509" r:id="rId62"/>
    <p:sldId id="512" r:id="rId63"/>
    <p:sldId id="515" r:id="rId64"/>
    <p:sldId id="519" r:id="rId65"/>
    <p:sldId id="522" r:id="rId66"/>
    <p:sldId id="525" r:id="rId67"/>
    <p:sldId id="529" r:id="rId68"/>
    <p:sldId id="556" r:id="rId69"/>
    <p:sldId id="558" r:id="rId70"/>
    <p:sldId id="561" r:id="rId71"/>
    <p:sldId id="567" r:id="rId72"/>
    <p:sldId id="569" r:id="rId73"/>
    <p:sldId id="571" r:id="rId74"/>
    <p:sldId id="573" r:id="rId75"/>
    <p:sldId id="575" r:id="rId76"/>
    <p:sldId id="578" r:id="rId77"/>
    <p:sldId id="581" r:id="rId78"/>
    <p:sldId id="583" r:id="rId79"/>
    <p:sldId id="585" r:id="rId80"/>
    <p:sldId id="587" r:id="rId81"/>
    <p:sldId id="589" r:id="rId82"/>
    <p:sldId id="591" r:id="rId83"/>
    <p:sldId id="594" r:id="rId84"/>
    <p:sldId id="596" r:id="rId85"/>
    <p:sldId id="600" r:id="rId86"/>
    <p:sldId id="603" r:id="rId87"/>
    <p:sldId id="606" r:id="rId88"/>
    <p:sldId id="609" r:id="rId89"/>
    <p:sldId id="613" r:id="rId90"/>
    <p:sldId id="617" r:id="rId91"/>
    <p:sldId id="621" r:id="rId92"/>
    <p:sldId id="630" r:id="rId93"/>
    <p:sldId id="634" r:id="rId94"/>
    <p:sldId id="637" r:id="rId95"/>
    <p:sldId id="639" r:id="rId96"/>
    <p:sldId id="641" r:id="rId97"/>
    <p:sldId id="643" r:id="rId98"/>
    <p:sldId id="645" r:id="rId99"/>
    <p:sldId id="647" r:id="rId100"/>
    <p:sldId id="649" r:id="rId101"/>
    <p:sldId id="651" r:id="rId102"/>
    <p:sldId id="653" r:id="rId103"/>
    <p:sldId id="655" r:id="rId104"/>
    <p:sldId id="657" r:id="rId105"/>
    <p:sldId id="659" r:id="rId106"/>
    <p:sldId id="661" r:id="rId107"/>
    <p:sldId id="663" r:id="rId108"/>
    <p:sldId id="665" r:id="rId109"/>
    <p:sldId id="667" r:id="rId110"/>
    <p:sldId id="669" r:id="rId111"/>
    <p:sldId id="671" r:id="rId112"/>
    <p:sldId id="674" r:id="rId113"/>
    <p:sldId id="678" r:id="rId114"/>
    <p:sldId id="681" r:id="rId115"/>
    <p:sldId id="683" r:id="rId116"/>
    <p:sldId id="685" r:id="rId117"/>
    <p:sldId id="689" r:id="rId118"/>
    <p:sldId id="691" r:id="rId119"/>
    <p:sldId id="694" r:id="rId120"/>
    <p:sldId id="702" r:id="rId121"/>
  </p:sldIdLst>
  <p:sldSz cx="762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4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E85F6-1ED5-45A6-94B2-EEF3BC0F9FE3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BC6D1-944B-43E0-8A0C-9CBA9329B3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bin"/><Relationship Id="rId13" Type="http://schemas.openxmlformats.org/officeDocument/2006/relationships/image" Target="../media/image28.bin"/><Relationship Id="rId3" Type="http://schemas.openxmlformats.org/officeDocument/2006/relationships/image" Target="../media/image18.bin"/><Relationship Id="rId7" Type="http://schemas.openxmlformats.org/officeDocument/2006/relationships/image" Target="../media/image22.bin"/><Relationship Id="rId12" Type="http://schemas.openxmlformats.org/officeDocument/2006/relationships/image" Target="../media/image27.bin"/><Relationship Id="rId2" Type="http://schemas.openxmlformats.org/officeDocument/2006/relationships/image" Target="../media/image17.bin"/><Relationship Id="rId16" Type="http://schemas.openxmlformats.org/officeDocument/2006/relationships/image" Target="../media/image3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bin"/><Relationship Id="rId11" Type="http://schemas.openxmlformats.org/officeDocument/2006/relationships/image" Target="../media/image26.bin"/><Relationship Id="rId5" Type="http://schemas.openxmlformats.org/officeDocument/2006/relationships/image" Target="../media/image20.bin"/><Relationship Id="rId15" Type="http://schemas.openxmlformats.org/officeDocument/2006/relationships/image" Target="../media/image30.bin"/><Relationship Id="rId10" Type="http://schemas.openxmlformats.org/officeDocument/2006/relationships/image" Target="../media/image25.bin"/><Relationship Id="rId4" Type="http://schemas.openxmlformats.org/officeDocument/2006/relationships/image" Target="../media/image19.bin"/><Relationship Id="rId9" Type="http://schemas.openxmlformats.org/officeDocument/2006/relationships/image" Target="../media/image24.bin"/><Relationship Id="rId14" Type="http://schemas.openxmlformats.org/officeDocument/2006/relationships/image" Target="../media/image29.bin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bin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bin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bin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bin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bin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bin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bin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bin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bin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bin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bin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bin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bin"/><Relationship Id="rId2" Type="http://schemas.openxmlformats.org/officeDocument/2006/relationships/image" Target="../media/image195.bin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bin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bin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bin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bin"/><Relationship Id="rId2" Type="http://schemas.openxmlformats.org/officeDocument/2006/relationships/image" Target="../media/image200.bin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bin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bin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bin"/><Relationship Id="rId2" Type="http://schemas.openxmlformats.org/officeDocument/2006/relationships/image" Target="../media/image20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bin"/><Relationship Id="rId4" Type="http://schemas.openxmlformats.org/officeDocument/2006/relationships/image" Target="../media/image20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bin"/><Relationship Id="rId3" Type="http://schemas.openxmlformats.org/officeDocument/2006/relationships/image" Target="../media/image38.bin"/><Relationship Id="rId7" Type="http://schemas.openxmlformats.org/officeDocument/2006/relationships/image" Target="../media/image42.bin"/><Relationship Id="rId2" Type="http://schemas.openxmlformats.org/officeDocument/2006/relationships/image" Target="../media/image3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2" Type="http://schemas.openxmlformats.org/officeDocument/2006/relationships/image" Target="../media/image4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bin"/><Relationship Id="rId4" Type="http://schemas.openxmlformats.org/officeDocument/2006/relationships/image" Target="../media/image4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image" Target="../media/image5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bin"/><Relationship Id="rId4" Type="http://schemas.openxmlformats.org/officeDocument/2006/relationships/image" Target="../media/image5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55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image" Target="../media/image5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bin"/><Relationship Id="rId4" Type="http://schemas.openxmlformats.org/officeDocument/2006/relationships/image" Target="../media/image60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bin"/><Relationship Id="rId2" Type="http://schemas.openxmlformats.org/officeDocument/2006/relationships/image" Target="../media/image6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bin"/><Relationship Id="rId4" Type="http://schemas.openxmlformats.org/officeDocument/2006/relationships/image" Target="../media/image6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image" Target="../media/image6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bin"/><Relationship Id="rId2" Type="http://schemas.openxmlformats.org/officeDocument/2006/relationships/image" Target="../media/image7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bin"/><Relationship Id="rId5" Type="http://schemas.openxmlformats.org/officeDocument/2006/relationships/image" Target="../media/image77.bin"/><Relationship Id="rId4" Type="http://schemas.openxmlformats.org/officeDocument/2006/relationships/image" Target="../media/image7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bin"/><Relationship Id="rId2" Type="http://schemas.openxmlformats.org/officeDocument/2006/relationships/image" Target="../media/image7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bin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bin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bin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bin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bin"/><Relationship Id="rId2" Type="http://schemas.openxmlformats.org/officeDocument/2006/relationships/image" Target="../media/image92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bin"/><Relationship Id="rId2" Type="http://schemas.openxmlformats.org/officeDocument/2006/relationships/image" Target="../media/image9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bin"/><Relationship Id="rId4" Type="http://schemas.openxmlformats.org/officeDocument/2006/relationships/image" Target="../media/image97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bin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bin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bin"/><Relationship Id="rId2" Type="http://schemas.openxmlformats.org/officeDocument/2006/relationships/image" Target="../media/image101.bin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bin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bin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bin"/><Relationship Id="rId2" Type="http://schemas.openxmlformats.org/officeDocument/2006/relationships/image" Target="../media/image10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bin"/><Relationship Id="rId2" Type="http://schemas.openxmlformats.org/officeDocument/2006/relationships/image" Target="../media/image108.bin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bin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bin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bin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bin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bin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bin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bin"/><Relationship Id="rId2" Type="http://schemas.openxmlformats.org/officeDocument/2006/relationships/image" Target="../media/image116.bin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bin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bin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bin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bin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bin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bin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bin"/><Relationship Id="rId13" Type="http://schemas.openxmlformats.org/officeDocument/2006/relationships/image" Target="../media/image137.bin"/><Relationship Id="rId18" Type="http://schemas.openxmlformats.org/officeDocument/2006/relationships/image" Target="../media/image142.bin"/><Relationship Id="rId3" Type="http://schemas.openxmlformats.org/officeDocument/2006/relationships/image" Target="../media/image127.bin"/><Relationship Id="rId21" Type="http://schemas.openxmlformats.org/officeDocument/2006/relationships/image" Target="../media/image24.bin"/><Relationship Id="rId7" Type="http://schemas.openxmlformats.org/officeDocument/2006/relationships/image" Target="../media/image131.bin"/><Relationship Id="rId12" Type="http://schemas.openxmlformats.org/officeDocument/2006/relationships/image" Target="../media/image136.bin"/><Relationship Id="rId17" Type="http://schemas.openxmlformats.org/officeDocument/2006/relationships/image" Target="../media/image141.bin"/><Relationship Id="rId2" Type="http://schemas.openxmlformats.org/officeDocument/2006/relationships/image" Target="../media/image126.bin"/><Relationship Id="rId16" Type="http://schemas.openxmlformats.org/officeDocument/2006/relationships/image" Target="../media/image140.bin"/><Relationship Id="rId20" Type="http://schemas.openxmlformats.org/officeDocument/2006/relationships/image" Target="../media/image14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bin"/><Relationship Id="rId11" Type="http://schemas.openxmlformats.org/officeDocument/2006/relationships/image" Target="../media/image135.bin"/><Relationship Id="rId5" Type="http://schemas.openxmlformats.org/officeDocument/2006/relationships/image" Target="../media/image129.bin"/><Relationship Id="rId15" Type="http://schemas.openxmlformats.org/officeDocument/2006/relationships/image" Target="../media/image139.bin"/><Relationship Id="rId23" Type="http://schemas.openxmlformats.org/officeDocument/2006/relationships/image" Target="../media/image31.bin"/><Relationship Id="rId10" Type="http://schemas.openxmlformats.org/officeDocument/2006/relationships/image" Target="../media/image134.bin"/><Relationship Id="rId19" Type="http://schemas.openxmlformats.org/officeDocument/2006/relationships/image" Target="../media/image143.bin"/><Relationship Id="rId4" Type="http://schemas.openxmlformats.org/officeDocument/2006/relationships/image" Target="../media/image128.bin"/><Relationship Id="rId9" Type="http://schemas.openxmlformats.org/officeDocument/2006/relationships/image" Target="../media/image133.bin"/><Relationship Id="rId14" Type="http://schemas.openxmlformats.org/officeDocument/2006/relationships/image" Target="../media/image138.bin"/><Relationship Id="rId22" Type="http://schemas.openxmlformats.org/officeDocument/2006/relationships/image" Target="../media/image145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bin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bin"/><Relationship Id="rId2" Type="http://schemas.openxmlformats.org/officeDocument/2006/relationships/image" Target="../media/image148.bin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bin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bin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bin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bin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bin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bin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bin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bin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bin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bin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bin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bin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bin"/><Relationship Id="rId2" Type="http://schemas.openxmlformats.org/officeDocument/2006/relationships/image" Target="../media/image163.bin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bin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bin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bin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bin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bin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bin"/><Relationship Id="rId2" Type="http://schemas.openxmlformats.org/officeDocument/2006/relationships/image" Target="../media/image17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bin"/><Relationship Id="rId5" Type="http://schemas.openxmlformats.org/officeDocument/2006/relationships/image" Target="../media/image174.bin"/><Relationship Id="rId4" Type="http://schemas.openxmlformats.org/officeDocument/2006/relationships/image" Target="../media/image173.bin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bin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bin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bin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bin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bin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bin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bin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2 1"/>
          <p:cNvSpPr/>
          <p:nvPr/>
        </p:nvSpPr>
        <p:spPr>
          <a:xfrm>
            <a:off x="-57150" y="0"/>
            <a:ext cx="7677150" cy="5715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sp>
        <p:nvSpPr>
          <p:cNvPr id="259" name="Title"/>
          <p:cNvSpPr txBox="1"/>
          <p:nvPr/>
        </p:nvSpPr>
        <p:spPr>
          <a:xfrm>
            <a:off x="285750" y="183803"/>
            <a:ext cx="6838950" cy="1384995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u="none" spc="0" dirty="0" smtClean="0">
                <a:solidFill>
                  <a:srgbClr val="000000"/>
                </a:solidFill>
                <a:latin typeface="Nina Compressed"/>
              </a:rPr>
              <a:t>CAPD/ACDP 2016 Annual Meeting</a:t>
            </a:r>
          </a:p>
          <a:p>
            <a:pPr algn="ctr"/>
            <a:r>
              <a:rPr lang="en-US" sz="2800" b="1" i="0" u="none" spc="0" dirty="0" smtClean="0">
                <a:solidFill>
                  <a:srgbClr val="000000"/>
                </a:solidFill>
                <a:latin typeface="Nina Compressed"/>
              </a:rPr>
              <a:t>Sept 22-23-24</a:t>
            </a:r>
          </a:p>
          <a:p>
            <a:pPr algn="ctr"/>
            <a:r>
              <a:rPr lang="en-US" sz="2800" b="1" i="0" u="none" spc="0" dirty="0" smtClean="0">
                <a:solidFill>
                  <a:srgbClr val="000000"/>
                </a:solidFill>
                <a:latin typeface="Nina Compressed"/>
              </a:rPr>
              <a:t>Toronto</a:t>
            </a:r>
          </a:p>
        </p:txBody>
      </p:sp>
      <p:pic>
        <p:nvPicPr>
          <p:cNvPr id="260" name="Toron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684511"/>
            <a:ext cx="4686300" cy="39147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"/>
          <p:cNvSpPr txBox="1"/>
          <p:nvPr/>
        </p:nvSpPr>
        <p:spPr>
          <a:xfrm>
            <a:off x="381000" y="209550"/>
            <a:ext cx="6810375" cy="914400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3300" b="1" i="0" u="none" spc="0" dirty="0" smtClean="0">
                <a:solidFill>
                  <a:srgbClr val="000000"/>
                </a:solidFill>
                <a:latin typeface="Nina Compressed"/>
              </a:rPr>
              <a:t>Trade Show Exhibitors</a:t>
            </a:r>
          </a:p>
          <a:p>
            <a:pPr algn="ctr"/>
            <a:r>
              <a:rPr lang="en-US" sz="1350" b="1" i="0" u="none" spc="0" dirty="0" smtClean="0">
                <a:solidFill>
                  <a:srgbClr val="000000"/>
                </a:solidFill>
                <a:latin typeface="Nina Compressed"/>
              </a:rPr>
              <a:t>in addition to the Sustaining and Silver Sponsors</a:t>
            </a:r>
          </a:p>
        </p:txBody>
      </p:sp>
      <p:pic>
        <p:nvPicPr>
          <p:cNvPr id="305" name="CC_Logo_Color_Print_Stacked+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1209675"/>
            <a:ext cx="1219200" cy="609600"/>
          </a:xfrm>
          <a:prstGeom prst="rect">
            <a:avLst/>
          </a:prstGeom>
          <a:effectLst/>
        </p:spPr>
      </p:pic>
      <p:pic>
        <p:nvPicPr>
          <p:cNvPr id="306" name="logo_cdspi_cmy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1476375"/>
            <a:ext cx="1143000" cy="323850"/>
          </a:xfrm>
          <a:prstGeom prst="rect">
            <a:avLst/>
          </a:prstGeom>
          <a:effectLst/>
        </p:spPr>
      </p:pic>
      <p:pic>
        <p:nvPicPr>
          <p:cNvPr id="307" name="Canadian+Pediatric+Societyenf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1352550"/>
            <a:ext cx="1381125" cy="647700"/>
          </a:xfrm>
          <a:prstGeom prst="rect">
            <a:avLst/>
          </a:prstGeom>
          <a:effectLst/>
        </p:spPr>
      </p:pic>
      <p:pic>
        <p:nvPicPr>
          <p:cNvPr id="308" name="csd_corporate_logo_cmy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825" y="1590675"/>
            <a:ext cx="1400175" cy="285750"/>
          </a:xfrm>
          <a:prstGeom prst="rect">
            <a:avLst/>
          </a:prstGeom>
          <a:effectLst/>
        </p:spPr>
      </p:pic>
      <p:pic>
        <p:nvPicPr>
          <p:cNvPr id="309" name="HappyMouth-Logocc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2381250"/>
            <a:ext cx="1114425" cy="657225"/>
          </a:xfrm>
          <a:prstGeom prst="rect">
            <a:avLst/>
          </a:prstGeom>
          <a:effectLst/>
        </p:spPr>
      </p:pic>
      <p:pic>
        <p:nvPicPr>
          <p:cNvPr id="310" name="planmeca+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850" y="3381375"/>
            <a:ext cx="1524000" cy="457200"/>
          </a:xfrm>
          <a:prstGeom prst="rect">
            <a:avLst/>
          </a:prstGeom>
          <a:effectLst/>
        </p:spPr>
      </p:pic>
      <p:pic>
        <p:nvPicPr>
          <p:cNvPr id="311" name="ULO+Logo+20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275" y="4667250"/>
            <a:ext cx="1752600" cy="371475"/>
          </a:xfrm>
          <a:prstGeom prst="rect">
            <a:avLst/>
          </a:prstGeom>
          <a:effectLst/>
        </p:spPr>
      </p:pic>
      <p:pic>
        <p:nvPicPr>
          <p:cNvPr id="312" name="KinderKrowns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248025"/>
            <a:ext cx="762000" cy="752475"/>
          </a:xfrm>
          <a:prstGeom prst="rect">
            <a:avLst/>
          </a:prstGeom>
          <a:effectLst/>
        </p:spPr>
      </p:pic>
      <p:pic>
        <p:nvPicPr>
          <p:cNvPr id="313" name="2014-08-01_8-31-0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275" y="4505325"/>
            <a:ext cx="1181100" cy="685800"/>
          </a:xfrm>
          <a:prstGeom prst="rect">
            <a:avLst/>
          </a:prstGeom>
          <a:effectLst/>
        </p:spPr>
      </p:pic>
      <p:pic>
        <p:nvPicPr>
          <p:cNvPr id="314" name="PHD_Logo_10_9_2014-01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425" y="3409950"/>
            <a:ext cx="1343025" cy="495300"/>
          </a:xfrm>
          <a:prstGeom prst="rect">
            <a:avLst/>
          </a:prstGeom>
          <a:effectLst/>
        </p:spPr>
      </p:pic>
      <p:pic>
        <p:nvPicPr>
          <p:cNvPr id="315" name="SUNSTAR-GUM-OFFICIAL-LOGO+Eng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4467225"/>
            <a:ext cx="1314450" cy="704850"/>
          </a:xfrm>
          <a:prstGeom prst="rect">
            <a:avLst/>
          </a:prstGeom>
          <a:effectLst/>
        </p:spPr>
      </p:pic>
      <p:pic>
        <p:nvPicPr>
          <p:cNvPr id="316" name="Philips+Sonicare+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0250" y="3448050"/>
            <a:ext cx="1276350" cy="504825"/>
          </a:xfrm>
          <a:prstGeom prst="rect">
            <a:avLst/>
          </a:prstGeom>
          <a:effectLst/>
        </p:spPr>
      </p:pic>
      <p:pic>
        <p:nvPicPr>
          <p:cNvPr id="317" name="IV-Logo-RGB-pvi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1925" y="2305050"/>
            <a:ext cx="971550" cy="647700"/>
          </a:xfrm>
          <a:prstGeom prst="rect">
            <a:avLst/>
          </a:prstGeom>
          <a:effectLst/>
        </p:spPr>
      </p:pic>
      <p:pic>
        <p:nvPicPr>
          <p:cNvPr id="318" name="Kidzpace+Interactive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1175" y="2419350"/>
            <a:ext cx="1371600" cy="381000"/>
          </a:xfrm>
          <a:prstGeom prst="rect">
            <a:avLst/>
          </a:prstGeom>
          <a:effectLst/>
        </p:spPr>
      </p:pic>
      <p:pic>
        <p:nvPicPr>
          <p:cNvPr id="319" name="IS-100D+Manual+Final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4050" y="2438400"/>
            <a:ext cx="1295400" cy="4095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IMG_116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IMG_115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IMG_116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IMG_116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IMG_116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7610475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IMG_118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77150" cy="51054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IMG_117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IMG_117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IMG_1173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304800"/>
            <a:ext cx="7658100" cy="50958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IMG_118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10475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bag+and+puck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0"/>
            <a:ext cx="4288242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IMG_117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IMG_119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219075"/>
            <a:ext cx="7677150" cy="5114925"/>
          </a:xfrm>
          <a:prstGeom prst="rect">
            <a:avLst/>
          </a:prstGeom>
          <a:effectLst/>
        </p:spPr>
      </p:pic>
      <p:sp>
        <p:nvSpPr>
          <p:cNvPr id="673" name="TextBox 1"/>
          <p:cNvSpPr txBox="1"/>
          <p:nvPr/>
        </p:nvSpPr>
        <p:spPr>
          <a:xfrm>
            <a:off x="304800" y="5438001"/>
            <a:ext cx="6810375" cy="27699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Gigie McGlynn of 3M announces the 2016 Winner of the Graduate Student Presentations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IMG_119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0050" cy="5715000"/>
          </a:xfrm>
          <a:prstGeom prst="rect">
            <a:avLst/>
          </a:prstGeom>
          <a:effectLst/>
        </p:spPr>
      </p:pic>
      <p:pic>
        <p:nvPicPr>
          <p:cNvPr id="676" name="IMG_1206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3800475" cy="5715000"/>
          </a:xfrm>
          <a:prstGeom prst="rect">
            <a:avLst/>
          </a:prstGeom>
          <a:effectLst/>
        </p:spPr>
      </p:pic>
      <p:sp>
        <p:nvSpPr>
          <p:cNvPr id="677" name="TextBox 1"/>
          <p:cNvSpPr txBox="1"/>
          <p:nvPr/>
        </p:nvSpPr>
        <p:spPr>
          <a:xfrm>
            <a:off x="533400" y="5238750"/>
            <a:ext cx="6362700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Edwin Chan of the University of Toronto receives the 3M Award and the $1000.00 prize.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IMG_121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0"/>
            <a:ext cx="5410200" cy="5715000"/>
          </a:xfrm>
          <a:prstGeom prst="rect">
            <a:avLst/>
          </a:prstGeom>
          <a:effectLst/>
        </p:spPr>
      </p:pic>
      <p:sp>
        <p:nvSpPr>
          <p:cNvPr id="680" name="TextBox 1"/>
          <p:cNvSpPr txBox="1"/>
          <p:nvPr/>
        </p:nvSpPr>
        <p:spPr>
          <a:xfrm>
            <a:off x="1085850" y="5029200"/>
            <a:ext cx="5400675" cy="600164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to R:  Steve Gillick, Director of Operations, Claire D'Amour, Executive Secretary and Dr. Raymond Lee, CAPD/ACDP Vice President and Chair of the Local Organizing Committee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IMG_122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0"/>
            <a:ext cx="4814589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IMG_122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0"/>
            <a:ext cx="3289101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Rectangle2 1"/>
          <p:cNvSpPr/>
          <p:nvPr/>
        </p:nvSpPr>
        <p:spPr>
          <a:xfrm>
            <a:off x="-66675" y="-19050"/>
            <a:ext cx="7829550" cy="58197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87" name="IMG_122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3556992" cy="5715000"/>
          </a:xfrm>
          <a:prstGeom prst="rect">
            <a:avLst/>
          </a:prstGeom>
          <a:effectLst/>
        </p:spPr>
      </p:pic>
      <p:pic>
        <p:nvPicPr>
          <p:cNvPr id="688" name="IMG_1228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0"/>
            <a:ext cx="3050976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IMG_125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IMG_118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5"/>
            <a:ext cx="7620000" cy="5067300"/>
          </a:xfrm>
          <a:prstGeom prst="rect">
            <a:avLst/>
          </a:prstGeom>
          <a:effectLst/>
        </p:spPr>
      </p:pic>
      <p:sp>
        <p:nvSpPr>
          <p:cNvPr id="693" name="TextBox 1"/>
          <p:cNvSpPr txBox="1"/>
          <p:nvPr/>
        </p:nvSpPr>
        <p:spPr>
          <a:xfrm>
            <a:off x="1504950" y="5362575"/>
            <a:ext cx="5057775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 Bisson and the JTones were the hit entertainment for the evening.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Rectangle2 1"/>
          <p:cNvSpPr/>
          <p:nvPr/>
        </p:nvSpPr>
        <p:spPr>
          <a:xfrm>
            <a:off x="-28575" y="-123825"/>
            <a:ext cx="7705725" cy="60102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96" name="11884721_10153045228646778_782077307082969212_o.j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86125" cy="1838325"/>
          </a:xfrm>
          <a:prstGeom prst="rect">
            <a:avLst/>
          </a:prstGeom>
          <a:effectLst/>
        </p:spPr>
      </p:pic>
      <p:pic>
        <p:nvPicPr>
          <p:cNvPr id="697" name="11896306_996239840428265_5595956893596389696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9750"/>
            <a:ext cx="3286125" cy="2190750"/>
          </a:xfrm>
          <a:prstGeom prst="rect">
            <a:avLst/>
          </a:prstGeom>
          <a:effectLst/>
        </p:spPr>
      </p:pic>
      <p:pic>
        <p:nvPicPr>
          <p:cNvPr id="698" name="12670210_10208642119108480_5701129181827367451_n.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47625"/>
            <a:ext cx="4229100" cy="5619750"/>
          </a:xfrm>
          <a:prstGeom prst="rect">
            <a:avLst/>
          </a:prstGeom>
          <a:effectLst/>
        </p:spPr>
      </p:pic>
      <p:pic>
        <p:nvPicPr>
          <p:cNvPr id="699" name="12742479_10208642118188457_5414696562318370902_n.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4000500"/>
            <a:ext cx="2428875" cy="1800225"/>
          </a:xfrm>
          <a:prstGeom prst="rect">
            <a:avLst/>
          </a:prstGeom>
          <a:effectLst/>
        </p:spPr>
      </p:pic>
      <p:sp>
        <p:nvSpPr>
          <p:cNvPr id="700" name="Rectangle2 2"/>
          <p:cNvSpPr/>
          <p:nvPr/>
        </p:nvSpPr>
        <p:spPr>
          <a:xfrm>
            <a:off x="3324225" y="4591050"/>
            <a:ext cx="285750" cy="1123950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sp>
        <p:nvSpPr>
          <p:cNvPr id="701" name="TextBox 1"/>
          <p:cNvSpPr txBox="1"/>
          <p:nvPr/>
        </p:nvSpPr>
        <p:spPr>
          <a:xfrm>
            <a:off x="4752975" y="5343525"/>
            <a:ext cx="1666875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 andrebisson.ca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G_05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0"/>
            <a:ext cx="3724275" cy="2476500"/>
          </a:xfrm>
          <a:prstGeom prst="rect">
            <a:avLst/>
          </a:prstGeom>
          <a:effectLst/>
        </p:spPr>
      </p:pic>
      <p:pic>
        <p:nvPicPr>
          <p:cNvPr id="324" name="IMG_06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275"/>
            <a:ext cx="3314700" cy="2209800"/>
          </a:xfrm>
          <a:prstGeom prst="rect">
            <a:avLst/>
          </a:prstGeom>
          <a:effectLst/>
        </p:spPr>
      </p:pic>
      <p:pic>
        <p:nvPicPr>
          <p:cNvPr id="325" name="IMG_06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5" y="2286000"/>
            <a:ext cx="3181350" cy="2105025"/>
          </a:xfrm>
          <a:prstGeom prst="rect">
            <a:avLst/>
          </a:prstGeom>
          <a:effectLst/>
        </p:spPr>
      </p:pic>
      <p:pic>
        <p:nvPicPr>
          <p:cNvPr id="326" name="IMG_06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00" y="3648075"/>
            <a:ext cx="3105150" cy="20669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Rectangle2 1"/>
          <p:cNvSpPr/>
          <p:nvPr/>
        </p:nvSpPr>
        <p:spPr>
          <a:xfrm>
            <a:off x="-42865" y="21936"/>
            <a:ext cx="7639050" cy="63531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sp>
        <p:nvSpPr>
          <p:cNvPr id="704" name="TextBox 1"/>
          <p:cNvSpPr txBox="1"/>
          <p:nvPr/>
        </p:nvSpPr>
        <p:spPr>
          <a:xfrm>
            <a:off x="852484" y="516267"/>
            <a:ext cx="5848351" cy="2031325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just"/>
            <a:r>
              <a:rPr lang="en-US" b="1" i="0" u="none" spc="0" dirty="0" smtClean="0">
                <a:solidFill>
                  <a:schemeClr val="bg1"/>
                </a:solidFill>
                <a:latin typeface="Nina Compressed"/>
              </a:rPr>
              <a:t>A Huge Thank You to All the CAPD/ACDP Members who were able to attend the 2016 Annual Conference, as well as to the Speakers, student presenters, Sponsors, Exhibitors, the Marriott Hotel, Daniel &amp; Daniel Catering, the Hockey Hall of Fame, Andre Bisson and the JTones and many others who helped behind the scenes.</a:t>
            </a:r>
          </a:p>
        </p:txBody>
      </p:sp>
      <p:sp>
        <p:nvSpPr>
          <p:cNvPr id="705" name="TextBox 2"/>
          <p:cNvSpPr txBox="1"/>
          <p:nvPr/>
        </p:nvSpPr>
        <p:spPr>
          <a:xfrm>
            <a:off x="514346" y="2736858"/>
            <a:ext cx="6524625" cy="92333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b="1" i="0" u="none" spc="0" dirty="0" smtClean="0">
                <a:solidFill>
                  <a:srgbClr val="FFFF00"/>
                </a:solidFill>
                <a:latin typeface="Nina Compressed"/>
              </a:rPr>
              <a:t>We look forward to greeting Members, Sponsors and Exhibitors at the Fort Garry Hotel in Winnipeg, Manitoba </a:t>
            </a:r>
            <a:r>
              <a:rPr lang="en-US" b="1" i="0" u="none" spc="0" dirty="0" smtClean="0">
                <a:solidFill>
                  <a:srgbClr val="FFFF00"/>
                </a:solidFill>
                <a:latin typeface="Nina Compressed"/>
              </a:rPr>
              <a:t>September </a:t>
            </a:r>
            <a:r>
              <a:rPr lang="en-US" b="1" i="0" u="none" spc="0" dirty="0" smtClean="0">
                <a:solidFill>
                  <a:srgbClr val="FFFF00"/>
                </a:solidFill>
                <a:latin typeface="Nina Compressed"/>
              </a:rPr>
              <a:t>14-15-16, </a:t>
            </a:r>
            <a:r>
              <a:rPr lang="en-US" b="1" i="0" u="none" spc="0" dirty="0" smtClean="0">
                <a:solidFill>
                  <a:srgbClr val="FFFF00"/>
                </a:solidFill>
                <a:latin typeface="Nina Compressed"/>
              </a:rPr>
              <a:t>2017</a:t>
            </a:r>
            <a:endParaRPr lang="en-US" b="1" i="0" u="none" spc="0" dirty="0" smtClean="0">
              <a:solidFill>
                <a:srgbClr val="FFFF00"/>
              </a:solidFill>
              <a:latin typeface="Nina Compressed"/>
            </a:endParaRPr>
          </a:p>
        </p:txBody>
      </p:sp>
      <p:sp>
        <p:nvSpPr>
          <p:cNvPr id="706" name="Rectangle2 2"/>
          <p:cNvSpPr/>
          <p:nvPr/>
        </p:nvSpPr>
        <p:spPr>
          <a:xfrm>
            <a:off x="285750" y="381000"/>
            <a:ext cx="6981825" cy="5057775"/>
          </a:xfrm>
          <a:prstGeom prst="rect">
            <a:avLst/>
          </a:prstGeom>
          <a:ln w="38100">
            <a:solidFill>
              <a:srgbClr val="052433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49278"/>
            <a:ext cx="2844870" cy="18960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0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975" y="0"/>
            <a:ext cx="3629025" cy="2419350"/>
          </a:xfrm>
          <a:prstGeom prst="rect">
            <a:avLst/>
          </a:prstGeom>
          <a:effectLst/>
        </p:spPr>
      </p:pic>
      <p:pic>
        <p:nvPicPr>
          <p:cNvPr id="329" name="IMG_06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625"/>
            <a:ext cx="3714750" cy="2466975"/>
          </a:xfrm>
          <a:prstGeom prst="rect">
            <a:avLst/>
          </a:prstGeom>
          <a:effectLst/>
        </p:spPr>
      </p:pic>
      <p:pic>
        <p:nvPicPr>
          <p:cNvPr id="330" name="IMG_06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8975"/>
            <a:ext cx="3714750" cy="2476500"/>
          </a:xfrm>
          <a:prstGeom prst="rect">
            <a:avLst/>
          </a:prstGeom>
          <a:effectLst/>
        </p:spPr>
      </p:pic>
      <p:pic>
        <p:nvPicPr>
          <p:cNvPr id="331" name="IMG_06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3314700"/>
            <a:ext cx="3619500" cy="2400300"/>
          </a:xfrm>
          <a:prstGeom prst="rect">
            <a:avLst/>
          </a:prstGeom>
          <a:effectLst/>
        </p:spPr>
      </p:pic>
      <p:pic>
        <p:nvPicPr>
          <p:cNvPr id="332" name="IMG_068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25" y="2124075"/>
            <a:ext cx="2133600" cy="1400175"/>
          </a:xfrm>
          <a:prstGeom prst="rect">
            <a:avLst/>
          </a:prstGeom>
          <a:effectLst/>
        </p:spPr>
      </p:pic>
      <p:pic>
        <p:nvPicPr>
          <p:cNvPr id="333" name="IMG_069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2066925"/>
            <a:ext cx="2114550" cy="1409700"/>
          </a:xfrm>
          <a:prstGeom prst="rect">
            <a:avLst/>
          </a:prstGeom>
          <a:effectLst/>
        </p:spPr>
      </p:pic>
      <p:pic>
        <p:nvPicPr>
          <p:cNvPr id="334" name="IMG_0703cc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7525" y="1743075"/>
            <a:ext cx="1504950" cy="1876425"/>
          </a:xfrm>
          <a:prstGeom prst="rect">
            <a:avLst/>
          </a:prstGeom>
          <a:effectLst/>
        </p:spPr>
      </p:pic>
      <p:sp>
        <p:nvSpPr>
          <p:cNvPr id="335" name="TextBox 1"/>
          <p:cNvSpPr txBox="1"/>
          <p:nvPr/>
        </p:nvSpPr>
        <p:spPr>
          <a:xfrm>
            <a:off x="13855" y="5329565"/>
            <a:ext cx="7620000" cy="261610"/>
          </a:xfrm>
          <a:prstGeom prst="rect">
            <a:avLst/>
          </a:prstGeom>
          <a:solidFill>
            <a:srgbClr val="B3AB22"/>
          </a:solidFill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sure that only good spirits surround the Annual meeting, courtesy of the Hong Luck Kung Foo Club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G_069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75" y="-9525"/>
            <a:ext cx="8124825" cy="57340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2 1"/>
          <p:cNvSpPr/>
          <p:nvPr/>
        </p:nvSpPr>
        <p:spPr>
          <a:xfrm>
            <a:off x="-123825" y="0"/>
            <a:ext cx="7781925" cy="5715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340" name="IMG_070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3504902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071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0"/>
            <a:ext cx="6886575" cy="5715000"/>
          </a:xfrm>
          <a:prstGeom prst="rect">
            <a:avLst/>
          </a:prstGeom>
          <a:effectLst/>
        </p:spPr>
      </p:pic>
      <p:sp>
        <p:nvSpPr>
          <p:cNvPr id="343" name="TextBox 1"/>
          <p:cNvSpPr txBox="1"/>
          <p:nvPr/>
        </p:nvSpPr>
        <p:spPr>
          <a:xfrm>
            <a:off x="4714875" y="5219700"/>
            <a:ext cx="1543050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Young Tze Kuah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071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95725" cy="3076575"/>
          </a:xfrm>
          <a:prstGeom prst="rect">
            <a:avLst/>
          </a:prstGeom>
          <a:effectLst/>
        </p:spPr>
      </p:pic>
      <p:pic>
        <p:nvPicPr>
          <p:cNvPr id="346" name="IMG_0721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2638425"/>
            <a:ext cx="3448050" cy="3076575"/>
          </a:xfrm>
          <a:prstGeom prst="rect">
            <a:avLst/>
          </a:prstGeom>
          <a:effectLst/>
        </p:spPr>
      </p:pic>
      <p:pic>
        <p:nvPicPr>
          <p:cNvPr id="347" name="IMG_0723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425" y="0"/>
            <a:ext cx="4324350" cy="2876550"/>
          </a:xfrm>
          <a:prstGeom prst="rect">
            <a:avLst/>
          </a:prstGeom>
          <a:effectLst/>
        </p:spPr>
      </p:pic>
      <p:pic>
        <p:nvPicPr>
          <p:cNvPr id="348" name="IMG_0714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425" y="2857500"/>
            <a:ext cx="4286250" cy="28479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072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9300"/>
            <a:ext cx="3286125" cy="3686175"/>
          </a:xfrm>
          <a:prstGeom prst="rect">
            <a:avLst/>
          </a:prstGeom>
          <a:effectLst/>
        </p:spPr>
      </p:pic>
      <p:pic>
        <p:nvPicPr>
          <p:cNvPr id="351" name="IMG_0726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5" y="2867025"/>
            <a:ext cx="4333875" cy="2876550"/>
          </a:xfrm>
          <a:prstGeom prst="rect">
            <a:avLst/>
          </a:prstGeom>
          <a:effectLst/>
        </p:spPr>
      </p:pic>
      <p:pic>
        <p:nvPicPr>
          <p:cNvPr id="352" name="IMG_0725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86125" cy="2162175"/>
          </a:xfrm>
          <a:prstGeom prst="rect">
            <a:avLst/>
          </a:prstGeom>
          <a:effectLst/>
        </p:spPr>
      </p:pic>
      <p:pic>
        <p:nvPicPr>
          <p:cNvPr id="353" name="IMG_0724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975" y="0"/>
            <a:ext cx="4391025" cy="28860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G_073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0"/>
            <a:ext cx="4324350" cy="5715000"/>
          </a:xfrm>
          <a:prstGeom prst="rect">
            <a:avLst/>
          </a:prstGeom>
          <a:effectLst/>
        </p:spPr>
      </p:pic>
      <p:pic>
        <p:nvPicPr>
          <p:cNvPr id="356" name="IMG_0729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00475" cy="5715000"/>
          </a:xfrm>
          <a:prstGeom prst="rect">
            <a:avLst/>
          </a:prstGeom>
          <a:effectLst/>
        </p:spPr>
      </p:pic>
      <p:sp>
        <p:nvSpPr>
          <p:cNvPr id="357" name="TextBox 1"/>
          <p:cNvSpPr txBox="1"/>
          <p:nvPr/>
        </p:nvSpPr>
        <p:spPr>
          <a:xfrm>
            <a:off x="285750" y="5219700"/>
            <a:ext cx="2828925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Purcell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"/>
          <p:cNvSpPr txBox="1"/>
          <p:nvPr/>
        </p:nvSpPr>
        <p:spPr>
          <a:xfrm>
            <a:off x="400050" y="500390"/>
            <a:ext cx="6810375" cy="523220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ORGANIZING C0MMITTEE</a:t>
            </a:r>
          </a:p>
        </p:txBody>
      </p:sp>
      <p:sp>
        <p:nvSpPr>
          <p:cNvPr id="263" name="TextBox 1"/>
          <p:cNvSpPr txBox="1"/>
          <p:nvPr/>
        </p:nvSpPr>
        <p:spPr>
          <a:xfrm>
            <a:off x="2590800" y="1082903"/>
            <a:ext cx="2333625" cy="92333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ea typeface="MingLiU_HKSCS-ExtB" panose="02020500000000000000" pitchFamily="18" charset="-120"/>
                <a:cs typeface="Arial" panose="020B0604020202020204" pitchFamily="34" charset="0"/>
              </a:rPr>
              <a:t>Dr. Raymond Lee</a:t>
            </a:r>
          </a:p>
          <a:p>
            <a:pPr algn="l"/>
            <a:r>
              <a:rPr lang="en-US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ea typeface="MingLiU_HKSCS-ExtB" panose="02020500000000000000" pitchFamily="18" charset="-120"/>
                <a:cs typeface="Arial" panose="020B0604020202020204" pitchFamily="34" charset="0"/>
              </a:rPr>
              <a:t>Dr. Franklin Young</a:t>
            </a:r>
          </a:p>
          <a:p>
            <a:pPr algn="l"/>
            <a:r>
              <a:rPr lang="en-US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ea typeface="MingLiU_HKSCS-ExtB" panose="02020500000000000000" pitchFamily="18" charset="-120"/>
                <a:cs typeface="Arial" panose="020B0604020202020204" pitchFamily="34" charset="0"/>
              </a:rPr>
              <a:t>Dr. Bob Hustwitt</a:t>
            </a:r>
          </a:p>
        </p:txBody>
      </p:sp>
      <p:pic>
        <p:nvPicPr>
          <p:cNvPr id="264" name="yyzec_main01_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476500"/>
            <a:ext cx="4486275" cy="2409825"/>
          </a:xfrm>
          <a:prstGeom prst="rect">
            <a:avLst/>
          </a:prstGeom>
          <a:effectLst/>
        </p:spPr>
      </p:pic>
      <p:sp>
        <p:nvSpPr>
          <p:cNvPr id="265" name="TextBox 2"/>
          <p:cNvSpPr txBox="1"/>
          <p:nvPr/>
        </p:nvSpPr>
        <p:spPr>
          <a:xfrm>
            <a:off x="4653107" y="2818563"/>
            <a:ext cx="2962275" cy="128112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2325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Venue:</a:t>
            </a:r>
          </a:p>
          <a:p>
            <a:pPr algn="ctr"/>
            <a:r>
              <a:rPr lang="en-US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 Marriott Downtown Eaton Centre Hotel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0739ccc.jp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0"/>
            <a:ext cx="6800850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G_074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0"/>
            <a:ext cx="3686175" cy="2428875"/>
          </a:xfrm>
          <a:prstGeom prst="rect">
            <a:avLst/>
          </a:prstGeom>
          <a:effectLst/>
        </p:spPr>
      </p:pic>
      <p:pic>
        <p:nvPicPr>
          <p:cNvPr id="362" name="IMG_0748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9825"/>
            <a:ext cx="4057650" cy="3305175"/>
          </a:xfrm>
          <a:prstGeom prst="rect">
            <a:avLst/>
          </a:prstGeom>
          <a:effectLst/>
        </p:spPr>
      </p:pic>
      <p:pic>
        <p:nvPicPr>
          <p:cNvPr id="363" name="IMG_0751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2371725"/>
            <a:ext cx="3543300" cy="3362325"/>
          </a:xfrm>
          <a:prstGeom prst="rect">
            <a:avLst/>
          </a:prstGeom>
          <a:effectLst/>
        </p:spPr>
      </p:pic>
      <p:pic>
        <p:nvPicPr>
          <p:cNvPr id="364" name="IMG_0740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25"/>
            <a:ext cx="4057650" cy="24574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2 1"/>
          <p:cNvSpPr/>
          <p:nvPr/>
        </p:nvSpPr>
        <p:spPr>
          <a:xfrm>
            <a:off x="0" y="-9525"/>
            <a:ext cx="7620000" cy="5715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367" name="IMG_078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7324355" cy="5715000"/>
          </a:xfrm>
          <a:prstGeom prst="rect">
            <a:avLst/>
          </a:prstGeom>
          <a:effectLst/>
        </p:spPr>
      </p:pic>
      <p:sp>
        <p:nvSpPr>
          <p:cNvPr id="368" name="TextBox 1"/>
          <p:cNvSpPr txBox="1"/>
          <p:nvPr/>
        </p:nvSpPr>
        <p:spPr>
          <a:xfrm>
            <a:off x="5991225" y="4676775"/>
            <a:ext cx="1800225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Ann Griffen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075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0"/>
            <a:ext cx="2247900" cy="3381375"/>
          </a:xfrm>
          <a:prstGeom prst="rect">
            <a:avLst/>
          </a:prstGeom>
          <a:effectLst/>
        </p:spPr>
      </p:pic>
      <p:pic>
        <p:nvPicPr>
          <p:cNvPr id="371" name="IMG_0764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33925" cy="3152775"/>
          </a:xfrm>
          <a:prstGeom prst="rect">
            <a:avLst/>
          </a:prstGeom>
          <a:effectLst/>
        </p:spPr>
      </p:pic>
      <p:pic>
        <p:nvPicPr>
          <p:cNvPr id="372" name="IMG_0757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3105150"/>
            <a:ext cx="2943225" cy="2609850"/>
          </a:xfrm>
          <a:prstGeom prst="rect">
            <a:avLst/>
          </a:prstGeom>
          <a:effectLst/>
        </p:spPr>
      </p:pic>
      <p:pic>
        <p:nvPicPr>
          <p:cNvPr id="373" name="IMG_0752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225" y="3133725"/>
            <a:ext cx="3914775" cy="26003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G_078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-9525"/>
            <a:ext cx="3905250" cy="2571750"/>
          </a:xfrm>
          <a:prstGeom prst="rect">
            <a:avLst/>
          </a:prstGeom>
          <a:effectLst/>
        </p:spPr>
      </p:pic>
      <p:pic>
        <p:nvPicPr>
          <p:cNvPr id="376" name="IMG_0772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5715000"/>
          </a:xfrm>
          <a:prstGeom prst="rect">
            <a:avLst/>
          </a:prstGeom>
          <a:effectLst/>
        </p:spPr>
      </p:pic>
      <p:pic>
        <p:nvPicPr>
          <p:cNvPr id="377" name="IMG_0766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581275"/>
            <a:ext cx="2428875" cy="3133725"/>
          </a:xfrm>
          <a:prstGeom prst="rect">
            <a:avLst/>
          </a:prstGeom>
          <a:effectLst/>
        </p:spPr>
      </p:pic>
      <p:sp>
        <p:nvSpPr>
          <p:cNvPr id="378" name="TextBox 1"/>
          <p:cNvSpPr txBox="1"/>
          <p:nvPr/>
        </p:nvSpPr>
        <p:spPr>
          <a:xfrm>
            <a:off x="400050" y="8343900"/>
            <a:ext cx="1057275" cy="19050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endParaRPr/>
          </a:p>
        </p:txBody>
      </p:sp>
      <p:sp>
        <p:nvSpPr>
          <p:cNvPr id="379" name="TextBox 2"/>
          <p:cNvSpPr txBox="1"/>
          <p:nvPr/>
        </p:nvSpPr>
        <p:spPr>
          <a:xfrm>
            <a:off x="2733675" y="2552700"/>
            <a:ext cx="2724150" cy="19050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endParaRPr/>
          </a:p>
        </p:txBody>
      </p:sp>
      <p:sp>
        <p:nvSpPr>
          <p:cNvPr id="380" name="TextBox 3"/>
          <p:cNvSpPr txBox="1"/>
          <p:nvPr/>
        </p:nvSpPr>
        <p:spPr>
          <a:xfrm>
            <a:off x="171450" y="4629150"/>
            <a:ext cx="3409950" cy="600164"/>
          </a:xfrm>
          <a:prstGeom prst="rect">
            <a:avLst/>
          </a:prstGeom>
          <a:solidFill>
            <a:srgbClr val="000000"/>
          </a:solidFill>
          <a:ln w="9525">
            <a:solidFill>
              <a:srgbClr val="EE2D2D"/>
            </a:solidFill>
          </a:ln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Marisa Salas and Shawn Altro of                   Henry Schein, one of CAPD/ACDP's             Silver Sponsors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G_084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G_085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0"/>
            <a:ext cx="5581054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G_077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0"/>
            <a:ext cx="6950308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G_079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0" y="-9525"/>
            <a:ext cx="8648700" cy="5743575"/>
          </a:xfrm>
          <a:prstGeom prst="rect">
            <a:avLst/>
          </a:prstGeom>
          <a:effectLst/>
        </p:spPr>
      </p:pic>
      <p:sp>
        <p:nvSpPr>
          <p:cNvPr id="389" name="TextBox 1"/>
          <p:cNvSpPr txBox="1"/>
          <p:nvPr/>
        </p:nvSpPr>
        <p:spPr>
          <a:xfrm>
            <a:off x="2371725" y="152400"/>
            <a:ext cx="3257550" cy="307777"/>
          </a:xfrm>
          <a:prstGeom prst="rect">
            <a:avLst/>
          </a:prstGeom>
          <a:solidFill>
            <a:srgbClr val="C4C4C4"/>
          </a:solidFill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400" b="1" i="0" u="none" spc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ANNUAL GENERAL MEETING</a:t>
            </a:r>
          </a:p>
        </p:txBody>
      </p:sp>
      <p:sp>
        <p:nvSpPr>
          <p:cNvPr id="390" name="TextBox 2"/>
          <p:cNvSpPr txBox="1"/>
          <p:nvPr/>
        </p:nvSpPr>
        <p:spPr>
          <a:xfrm>
            <a:off x="885825" y="5095875"/>
            <a:ext cx="6276975" cy="19050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0794ccc+-+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86100" cy="2724150"/>
          </a:xfrm>
          <a:prstGeom prst="rect">
            <a:avLst/>
          </a:prstGeom>
          <a:effectLst/>
        </p:spPr>
      </p:pic>
      <p:pic>
        <p:nvPicPr>
          <p:cNvPr id="393" name="IMG_0799ccc+-+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4175"/>
            <a:ext cx="3124200" cy="2790825"/>
          </a:xfrm>
          <a:prstGeom prst="rect">
            <a:avLst/>
          </a:prstGeom>
          <a:effectLst/>
        </p:spPr>
      </p:pic>
      <p:pic>
        <p:nvPicPr>
          <p:cNvPr id="394" name="IMG_0804ccc+-+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75" y="-57150"/>
            <a:ext cx="2219325" cy="2743200"/>
          </a:xfrm>
          <a:prstGeom prst="rect">
            <a:avLst/>
          </a:prstGeom>
          <a:effectLst/>
        </p:spPr>
      </p:pic>
      <p:pic>
        <p:nvPicPr>
          <p:cNvPr id="395" name="IMG_0828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475" y="3019425"/>
            <a:ext cx="2676525" cy="2676525"/>
          </a:xfrm>
          <a:prstGeom prst="rect">
            <a:avLst/>
          </a:prstGeom>
          <a:effectLst/>
        </p:spPr>
      </p:pic>
      <p:pic>
        <p:nvPicPr>
          <p:cNvPr id="396" name="IMG_0803ccc+-+Cop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50" y="962025"/>
            <a:ext cx="3057525" cy="27622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/>
          <p:nvPr/>
        </p:nvSpPr>
        <p:spPr>
          <a:xfrm>
            <a:off x="400050" y="257175"/>
            <a:ext cx="6810375" cy="914400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3300" b="1" i="0" u="none" spc="0" dirty="0" smtClean="0">
                <a:solidFill>
                  <a:srgbClr val="000000"/>
                </a:solidFill>
                <a:latin typeface="Nina Compressed"/>
              </a:rPr>
              <a:t>Our Sustaining Sponsors</a:t>
            </a:r>
          </a:p>
        </p:txBody>
      </p:sp>
      <p:pic>
        <p:nvPicPr>
          <p:cNvPr id="268" name="NuSmile_w+Smiles+Ahead+logo+blues+USE+THIS+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885950"/>
            <a:ext cx="3295650" cy="1647825"/>
          </a:xfrm>
          <a:prstGeom prst="rect">
            <a:avLst/>
          </a:prstGeom>
          <a:effectLst/>
        </p:spPr>
      </p:pic>
      <p:pic>
        <p:nvPicPr>
          <p:cNvPr id="269" name="3M_Logo_RGB+NEW+LOGO+as+of+October+2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847850"/>
            <a:ext cx="2428875" cy="1609725"/>
          </a:xfrm>
          <a:prstGeom prst="rect">
            <a:avLst/>
          </a:prstGeom>
          <a:effectLst/>
        </p:spPr>
      </p:pic>
      <p:sp>
        <p:nvSpPr>
          <p:cNvPr id="270" name="TextBox 1"/>
          <p:cNvSpPr txBox="1"/>
          <p:nvPr/>
        </p:nvSpPr>
        <p:spPr>
          <a:xfrm>
            <a:off x="771525" y="3800475"/>
            <a:ext cx="2362200" cy="59055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350" b="1" i="0" u="none" spc="0" dirty="0" smtClean="0">
                <a:solidFill>
                  <a:srgbClr val="000000"/>
                </a:solidFill>
                <a:latin typeface="Nina Compressed"/>
              </a:rPr>
              <a:t>The 3M Graduate Student Abstract Presentations and Award</a:t>
            </a:r>
          </a:p>
        </p:txBody>
      </p:sp>
      <p:sp>
        <p:nvSpPr>
          <p:cNvPr id="271" name="TextBox 2"/>
          <p:cNvSpPr txBox="1"/>
          <p:nvPr/>
        </p:nvSpPr>
        <p:spPr>
          <a:xfrm>
            <a:off x="3981450" y="3981450"/>
            <a:ext cx="2990850" cy="20955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350" b="1" i="0" u="none" spc="0" dirty="0" smtClean="0">
                <a:solidFill>
                  <a:srgbClr val="000000"/>
                </a:solidFill>
                <a:latin typeface="Nina Compressed"/>
              </a:rPr>
              <a:t>The President's Gala Dinner and Dance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2 1"/>
          <p:cNvSpPr/>
          <p:nvPr/>
        </p:nvSpPr>
        <p:spPr>
          <a:xfrm>
            <a:off x="-38100" y="0"/>
            <a:ext cx="7724775" cy="5734050"/>
          </a:xfrm>
          <a:prstGeom prst="rect">
            <a:avLst/>
          </a:prstGeom>
          <a:solidFill>
            <a:srgbClr val="4D4D4D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399" name="IMG_082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3800475" cy="2514600"/>
          </a:xfrm>
          <a:prstGeom prst="rect">
            <a:avLst/>
          </a:prstGeom>
          <a:effectLst/>
        </p:spPr>
      </p:pic>
      <p:pic>
        <p:nvPicPr>
          <p:cNvPr id="400" name="IMG_0823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3209925"/>
            <a:ext cx="3762375" cy="2505075"/>
          </a:xfrm>
          <a:prstGeom prst="rect">
            <a:avLst/>
          </a:prstGeom>
          <a:effectLst/>
        </p:spPr>
      </p:pic>
      <p:pic>
        <p:nvPicPr>
          <p:cNvPr id="401" name="IMG_0817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0"/>
            <a:ext cx="3400425" cy="3143250"/>
          </a:xfrm>
          <a:prstGeom prst="rect">
            <a:avLst/>
          </a:prstGeom>
          <a:effectLst/>
        </p:spPr>
      </p:pic>
      <p:sp>
        <p:nvSpPr>
          <p:cNvPr id="402" name="TextBox 1"/>
          <p:cNvSpPr txBox="1"/>
          <p:nvPr/>
        </p:nvSpPr>
        <p:spPr>
          <a:xfrm>
            <a:off x="5743575" y="1171575"/>
            <a:ext cx="1571625" cy="769441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Victor Legault steps down as CAPD/ACDP's Executive Director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2 1"/>
          <p:cNvSpPr/>
          <p:nvPr/>
        </p:nvSpPr>
        <p:spPr>
          <a:xfrm>
            <a:off x="-104775" y="0"/>
            <a:ext cx="7724775" cy="5734050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05" name="IMG_083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7372350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ectangle2 1"/>
          <p:cNvSpPr/>
          <p:nvPr/>
        </p:nvSpPr>
        <p:spPr>
          <a:xfrm>
            <a:off x="-104775" y="-47625"/>
            <a:ext cx="7981950" cy="58388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08" name="IMG_0833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0"/>
            <a:ext cx="7267575" cy="5715000"/>
          </a:xfrm>
          <a:prstGeom prst="rect">
            <a:avLst/>
          </a:prstGeom>
          <a:effectLst/>
        </p:spPr>
      </p:pic>
      <p:sp>
        <p:nvSpPr>
          <p:cNvPr id="409" name="TextBox 1"/>
          <p:cNvSpPr txBox="1"/>
          <p:nvPr/>
        </p:nvSpPr>
        <p:spPr>
          <a:xfrm>
            <a:off x="4143375" y="523875"/>
            <a:ext cx="2924175" cy="600164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Elsa Hui-Derkson, Chair of the Scientific Committee, introduces the Graduate Student Presenters.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G_083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  <p:sp>
        <p:nvSpPr>
          <p:cNvPr id="412" name="TextBox 1"/>
          <p:cNvSpPr txBox="1"/>
          <p:nvPr/>
        </p:nvSpPr>
        <p:spPr>
          <a:xfrm>
            <a:off x="4495800" y="3619500"/>
            <a:ext cx="3048000" cy="600164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Edwin Chan, "Regenerative endodontic treatment of immature necrotic permanent teeth: 30-month follow-up".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2 1"/>
          <p:cNvSpPr/>
          <p:nvPr/>
        </p:nvSpPr>
        <p:spPr>
          <a:xfrm>
            <a:off x="0" y="0"/>
            <a:ext cx="8067675" cy="57721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15" name="IMG_084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2949" cy="5715000"/>
          </a:xfrm>
          <a:prstGeom prst="rect">
            <a:avLst/>
          </a:prstGeom>
          <a:effectLst/>
        </p:spPr>
      </p:pic>
      <p:sp>
        <p:nvSpPr>
          <p:cNvPr id="416" name="TextBox 1"/>
          <p:cNvSpPr txBox="1"/>
          <p:nvPr/>
        </p:nvSpPr>
        <p:spPr>
          <a:xfrm>
            <a:off x="4676774" y="3829050"/>
            <a:ext cx="3171825" cy="600164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Kunal Chander, "Effects of Aging on Dentin Bonding and Mechanical Properties of Restorative Glass Ionomer Cements"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2 1"/>
          <p:cNvSpPr/>
          <p:nvPr/>
        </p:nvSpPr>
        <p:spPr>
          <a:xfrm>
            <a:off x="-47625" y="0"/>
            <a:ext cx="7724775" cy="58102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19" name="IMG_084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025" y="0"/>
            <a:ext cx="6591300" cy="5715000"/>
          </a:xfrm>
          <a:prstGeom prst="rect">
            <a:avLst/>
          </a:prstGeom>
          <a:effectLst/>
        </p:spPr>
      </p:pic>
      <p:sp>
        <p:nvSpPr>
          <p:cNvPr id="420" name="TextBox 1"/>
          <p:cNvSpPr txBox="1"/>
          <p:nvPr/>
        </p:nvSpPr>
        <p:spPr>
          <a:xfrm>
            <a:off x="4886324" y="2000250"/>
            <a:ext cx="2733675" cy="769441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Anne-Sophie Fortin Pagé,  "Breastfeeding improvement in young infants diagnosed with ankyloglossia after a lingual frenotomy".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2 1"/>
          <p:cNvSpPr/>
          <p:nvPr/>
        </p:nvSpPr>
        <p:spPr>
          <a:xfrm>
            <a:off x="-257175" y="-133350"/>
            <a:ext cx="7886700" cy="58388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23" name="IMG_085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3632" cy="5715000"/>
          </a:xfrm>
          <a:prstGeom prst="rect">
            <a:avLst/>
          </a:prstGeom>
          <a:effectLst/>
        </p:spPr>
      </p:pic>
      <p:sp>
        <p:nvSpPr>
          <p:cNvPr id="424" name="TextBox 1"/>
          <p:cNvSpPr txBox="1"/>
          <p:nvPr/>
        </p:nvSpPr>
        <p:spPr>
          <a:xfrm>
            <a:off x="4876800" y="2476500"/>
            <a:ext cx="2619375" cy="830997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200" b="1" i="0" u="none" spc="0" dirty="0" smtClean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Shuang Liu, "Canadian pediatric residents’ perceptions, training and knowledge of infant oral health".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tangle2 1"/>
          <p:cNvSpPr/>
          <p:nvPr/>
        </p:nvSpPr>
        <p:spPr>
          <a:xfrm>
            <a:off x="19050" y="-47625"/>
            <a:ext cx="7829550" cy="57816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27" name="IMG_0868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25"/>
            <a:ext cx="7258050" cy="5791200"/>
          </a:xfrm>
          <a:prstGeom prst="rect">
            <a:avLst/>
          </a:prstGeom>
          <a:effectLst/>
        </p:spPr>
      </p:pic>
      <p:sp>
        <p:nvSpPr>
          <p:cNvPr id="428" name="TextBox 1"/>
          <p:cNvSpPr txBox="1"/>
          <p:nvPr/>
        </p:nvSpPr>
        <p:spPr>
          <a:xfrm>
            <a:off x="5114924" y="438150"/>
            <a:ext cx="2657475" cy="769441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Simrit Nijjar. "Comparison of Manitoban general and pediatric dentists behaviour guidance technique usage and preference".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Rectangle2 1"/>
          <p:cNvSpPr/>
          <p:nvPr/>
        </p:nvSpPr>
        <p:spPr>
          <a:xfrm>
            <a:off x="-19050" y="0"/>
            <a:ext cx="7639050" cy="58483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31" name="IMG_087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381000"/>
            <a:ext cx="7600950" cy="5067300"/>
          </a:xfrm>
          <a:prstGeom prst="rect">
            <a:avLst/>
          </a:prstGeom>
          <a:effectLst/>
        </p:spPr>
      </p:pic>
      <p:sp>
        <p:nvSpPr>
          <p:cNvPr id="432" name="TextBox 1"/>
          <p:cNvSpPr txBox="1"/>
          <p:nvPr/>
        </p:nvSpPr>
        <p:spPr>
          <a:xfrm>
            <a:off x="5000625" y="1228725"/>
            <a:ext cx="2295525" cy="769441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Becky Olacke, "The Effect of Biophysical Characteristics and Dosing on Pediatric Oral Sedation Outcome".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Rectangle2 1"/>
          <p:cNvSpPr/>
          <p:nvPr/>
        </p:nvSpPr>
        <p:spPr>
          <a:xfrm>
            <a:off x="0" y="0"/>
            <a:ext cx="7620000" cy="5715000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sp>
        <p:nvSpPr>
          <p:cNvPr id="435" name="Body"/>
          <p:cNvSpPr txBox="1"/>
          <p:nvPr/>
        </p:nvSpPr>
        <p:spPr>
          <a:xfrm>
            <a:off x="381000" y="1276350"/>
            <a:ext cx="6810375" cy="411480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650" b="0" i="0" u="none" spc="0" dirty="0" smtClean="0">
                <a:solidFill>
                  <a:srgbClr val="000000"/>
                </a:solidFill>
                <a:latin typeface="Nina Compressed"/>
              </a:rPr>
              <a:t>Double-click to enter text</a:t>
            </a:r>
          </a:p>
        </p:txBody>
      </p:sp>
      <p:pic>
        <p:nvPicPr>
          <p:cNvPr id="436" name="Hockey+Hall+of+Fam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7600950" cy="5067300"/>
          </a:xfrm>
          <a:prstGeom prst="rect">
            <a:avLst/>
          </a:prstGeom>
          <a:effectLst/>
        </p:spPr>
      </p:pic>
      <p:sp>
        <p:nvSpPr>
          <p:cNvPr id="437" name="TextBox 1"/>
          <p:cNvSpPr txBox="1"/>
          <p:nvPr/>
        </p:nvSpPr>
        <p:spPr>
          <a:xfrm>
            <a:off x="1852613" y="4610100"/>
            <a:ext cx="5543550" cy="307777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4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Evening Welcome Reception at the Hockey Hall of Fame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"/>
          <p:cNvSpPr txBox="1"/>
          <p:nvPr/>
        </p:nvSpPr>
        <p:spPr>
          <a:xfrm>
            <a:off x="400050" y="0"/>
            <a:ext cx="6810375" cy="914400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3300" b="1" i="0" u="none" spc="0" dirty="0" smtClean="0">
                <a:solidFill>
                  <a:srgbClr val="000000"/>
                </a:solidFill>
                <a:latin typeface="Nina Compressed"/>
              </a:rPr>
              <a:t>Our Silver Sponsors</a:t>
            </a:r>
          </a:p>
        </p:txBody>
      </p:sp>
      <p:pic>
        <p:nvPicPr>
          <p:cNvPr id="274" name="logo_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42975"/>
            <a:ext cx="3305175" cy="1314450"/>
          </a:xfrm>
          <a:prstGeom prst="rect">
            <a:avLst/>
          </a:prstGeom>
          <a:effectLst/>
        </p:spPr>
      </p:pic>
      <p:pic>
        <p:nvPicPr>
          <p:cNvPr id="275" name="BigCaslonLogo++USE+THIS+ONE+May+21+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809625"/>
            <a:ext cx="2066925" cy="1504950"/>
          </a:xfrm>
          <a:prstGeom prst="rect">
            <a:avLst/>
          </a:prstGeom>
          <a:effectLst/>
        </p:spPr>
      </p:pic>
      <p:pic>
        <p:nvPicPr>
          <p:cNvPr id="276" name="HSC_logo_colour_lg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3009900"/>
            <a:ext cx="4467225" cy="523875"/>
          </a:xfrm>
          <a:prstGeom prst="rect">
            <a:avLst/>
          </a:prstGeom>
          <a:effectLst/>
        </p:spPr>
      </p:pic>
      <p:pic>
        <p:nvPicPr>
          <p:cNvPr id="277" name="Patterson+Dental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675" y="3981450"/>
            <a:ext cx="3190875" cy="952500"/>
          </a:xfrm>
          <a:prstGeom prst="rect">
            <a:avLst/>
          </a:prstGeom>
          <a:effectLst/>
        </p:spPr>
      </p:pic>
      <p:sp>
        <p:nvSpPr>
          <p:cNvPr id="278" name="TextBox 1"/>
          <p:cNvSpPr txBox="1"/>
          <p:nvPr/>
        </p:nvSpPr>
        <p:spPr>
          <a:xfrm>
            <a:off x="409575" y="2286000"/>
            <a:ext cx="3248025" cy="461665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Dr. Ann Griffen, Friday Lunch,              Saturday Morning Refreshment Break</a:t>
            </a:r>
          </a:p>
        </p:txBody>
      </p:sp>
      <p:sp>
        <p:nvSpPr>
          <p:cNvPr id="279" name="TextBox 2"/>
          <p:cNvSpPr txBox="1"/>
          <p:nvPr/>
        </p:nvSpPr>
        <p:spPr>
          <a:xfrm>
            <a:off x="4124325" y="2466975"/>
            <a:ext cx="3086100" cy="27699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2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Conference Audi-Visual Equipment</a:t>
            </a:r>
          </a:p>
        </p:txBody>
      </p:sp>
      <p:sp>
        <p:nvSpPr>
          <p:cNvPr id="280" name="TextBox 3"/>
          <p:cNvSpPr txBox="1"/>
          <p:nvPr/>
        </p:nvSpPr>
        <p:spPr>
          <a:xfrm>
            <a:off x="2228850" y="3619500"/>
            <a:ext cx="3457575" cy="27699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Morning Refreshment Break</a:t>
            </a:r>
          </a:p>
        </p:txBody>
      </p:sp>
      <p:sp>
        <p:nvSpPr>
          <p:cNvPr id="281" name="TextBox 4"/>
          <p:cNvSpPr txBox="1"/>
          <p:nvPr/>
        </p:nvSpPr>
        <p:spPr>
          <a:xfrm>
            <a:off x="2538412" y="5143500"/>
            <a:ext cx="2990850" cy="27699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Afternoon Refreshment Break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2 1"/>
          <p:cNvSpPr/>
          <p:nvPr/>
        </p:nvSpPr>
        <p:spPr>
          <a:xfrm>
            <a:off x="-85725" y="0"/>
            <a:ext cx="7781925" cy="5762625"/>
          </a:xfrm>
          <a:prstGeom prst="rect">
            <a:avLst/>
          </a:prstGeom>
          <a:solidFill>
            <a:srgbClr val="B5DEFF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40" name="Franklin+and+Mimi+Young+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0"/>
            <a:ext cx="3867150" cy="5800725"/>
          </a:xfrm>
          <a:prstGeom prst="rect">
            <a:avLst/>
          </a:prstGeom>
          <a:effectLst/>
        </p:spPr>
      </p:pic>
      <p:sp>
        <p:nvSpPr>
          <p:cNvPr id="441" name="TextBox 1"/>
          <p:cNvSpPr txBox="1"/>
          <p:nvPr/>
        </p:nvSpPr>
        <p:spPr>
          <a:xfrm>
            <a:off x="2362200" y="5067300"/>
            <a:ext cx="3124200" cy="600164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Franklin Young and Mimi outside the Hockey Hall of Fame.  Franklin served as a member of the Local Organizing Committee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G_087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2075" cy="3448050"/>
          </a:xfrm>
          <a:prstGeom prst="rect">
            <a:avLst/>
          </a:prstGeom>
          <a:effectLst/>
        </p:spPr>
      </p:pic>
      <p:pic>
        <p:nvPicPr>
          <p:cNvPr id="444" name="IMG_0879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686050"/>
            <a:ext cx="4219575" cy="3019425"/>
          </a:xfrm>
          <a:prstGeom prst="rect">
            <a:avLst/>
          </a:prstGeom>
          <a:effectLst/>
        </p:spPr>
      </p:pic>
      <p:sp>
        <p:nvSpPr>
          <p:cNvPr id="445" name="TextBox 1"/>
          <p:cNvSpPr txBox="1"/>
          <p:nvPr/>
        </p:nvSpPr>
        <p:spPr>
          <a:xfrm>
            <a:off x="161925" y="4191000"/>
            <a:ext cx="2886075" cy="93871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to R:  Brenda Hanson, Executive Director, Vladimir Shcherbak, Operations Manager and Len Epworth, Marketing Manager at EZPEDO, one of CAPD/ACDP's Silver Sponsors</a:t>
            </a:r>
            <a:r>
              <a:rPr lang="en-US" sz="1100" b="0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G_088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0"/>
            <a:ext cx="6257925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G_088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50" y="0"/>
            <a:ext cx="4733925" cy="3152775"/>
          </a:xfrm>
          <a:prstGeom prst="rect">
            <a:avLst/>
          </a:prstGeom>
          <a:effectLst/>
        </p:spPr>
      </p:pic>
      <p:pic>
        <p:nvPicPr>
          <p:cNvPr id="450" name="IMG_0891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3105150"/>
            <a:ext cx="4248150" cy="2828925"/>
          </a:xfrm>
          <a:prstGeom prst="rect">
            <a:avLst/>
          </a:prstGeom>
          <a:effectLst/>
        </p:spPr>
      </p:pic>
      <p:pic>
        <p:nvPicPr>
          <p:cNvPr id="451" name="IMG_0883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3133725"/>
            <a:ext cx="3876675" cy="2581275"/>
          </a:xfrm>
          <a:prstGeom prst="rect">
            <a:avLst/>
          </a:prstGeom>
          <a:effectLst/>
        </p:spPr>
      </p:pic>
      <p:pic>
        <p:nvPicPr>
          <p:cNvPr id="452" name="IMG_0893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3819525" cy="31051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2 1"/>
          <p:cNvSpPr/>
          <p:nvPr/>
        </p:nvSpPr>
        <p:spPr>
          <a:xfrm>
            <a:off x="-76200" y="0"/>
            <a:ext cx="7781925" cy="5715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55" name="IMG_090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"/>
            <a:ext cx="7611900" cy="53149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2 1"/>
          <p:cNvSpPr/>
          <p:nvPr/>
        </p:nvSpPr>
        <p:spPr>
          <a:xfrm>
            <a:off x="-114300" y="0"/>
            <a:ext cx="7743825" cy="56959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58" name="IMG_090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7619155" cy="53721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Rectangle2 1"/>
          <p:cNvSpPr/>
          <p:nvPr/>
        </p:nvSpPr>
        <p:spPr>
          <a:xfrm>
            <a:off x="-19050" y="-19050"/>
            <a:ext cx="7639050" cy="57626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61" name="IMG_090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29125" cy="4010025"/>
          </a:xfrm>
          <a:prstGeom prst="rect">
            <a:avLst/>
          </a:prstGeom>
          <a:effectLst/>
        </p:spPr>
      </p:pic>
      <p:pic>
        <p:nvPicPr>
          <p:cNvPr id="462" name="IMG_0910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25" y="2019300"/>
            <a:ext cx="4638675" cy="36957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2 1"/>
          <p:cNvSpPr/>
          <p:nvPr/>
        </p:nvSpPr>
        <p:spPr>
          <a:xfrm>
            <a:off x="-28575" y="-9525"/>
            <a:ext cx="8096250" cy="585787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0" i="0" u="none" spc="0" dirty="0" smtClean="0">
                <a:solidFill>
                  <a:srgbClr val="FFFFFF"/>
                </a:solidFill>
                <a:latin typeface="Nina Compressed"/>
              </a:rPr>
              <a:t>
                  |10|
                  |44|
                  |45|
                  |47|
                  |2|
                </a:t>
            </a:r>
          </a:p>
        </p:txBody>
      </p:sp>
      <p:pic>
        <p:nvPicPr>
          <p:cNvPr id="465" name="IMG_0911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Rectangle2 1"/>
          <p:cNvSpPr/>
          <p:nvPr/>
        </p:nvSpPr>
        <p:spPr>
          <a:xfrm>
            <a:off x="9525" y="0"/>
            <a:ext cx="7734300" cy="57531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68" name="IMG_091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G_092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3305175" cy="5715000"/>
          </a:xfrm>
          <a:prstGeom prst="rect">
            <a:avLst/>
          </a:prstGeom>
          <a:effectLst/>
        </p:spPr>
      </p:pic>
      <p:pic>
        <p:nvPicPr>
          <p:cNvPr id="471" name="IMG_0930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57500"/>
            <a:ext cx="9525" cy="9525"/>
          </a:xfrm>
          <a:prstGeom prst="rect">
            <a:avLst/>
          </a:prstGeom>
          <a:effectLst/>
        </p:spPr>
      </p:pic>
      <p:pic>
        <p:nvPicPr>
          <p:cNvPr id="472" name="IMG_0930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57500"/>
            <a:ext cx="9525" cy="9525"/>
          </a:xfrm>
          <a:prstGeom prst="rect">
            <a:avLst/>
          </a:prstGeom>
          <a:effectLst/>
        </p:spPr>
      </p:pic>
      <p:pic>
        <p:nvPicPr>
          <p:cNvPr id="473" name="IMG_0930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57500"/>
            <a:ext cx="9525" cy="9525"/>
          </a:xfrm>
          <a:prstGeom prst="rect">
            <a:avLst/>
          </a:prstGeom>
          <a:effectLst/>
        </p:spPr>
      </p:pic>
      <p:pic>
        <p:nvPicPr>
          <p:cNvPr id="474" name="IMG_0930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57500"/>
            <a:ext cx="9525" cy="9525"/>
          </a:xfrm>
          <a:prstGeom prst="rect">
            <a:avLst/>
          </a:prstGeom>
          <a:effectLst/>
        </p:spPr>
      </p:pic>
      <p:pic>
        <p:nvPicPr>
          <p:cNvPr id="475" name="IMG_0930ccc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775" y="0"/>
            <a:ext cx="3495675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2 1"/>
          <p:cNvSpPr/>
          <p:nvPr/>
        </p:nvSpPr>
        <p:spPr>
          <a:xfrm>
            <a:off x="0" y="0"/>
            <a:ext cx="7639050" cy="5715000"/>
          </a:xfrm>
          <a:prstGeom prst="rect">
            <a:avLst/>
          </a:prstGeom>
          <a:solidFill>
            <a:srgbClr val="A8A8A8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284" name="IMG_056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66675"/>
            <a:ext cx="4838700" cy="3009900"/>
          </a:xfrm>
          <a:prstGeom prst="rect">
            <a:avLst/>
          </a:prstGeom>
          <a:effectLst/>
        </p:spPr>
      </p:pic>
      <p:pic>
        <p:nvPicPr>
          <p:cNvPr id="285" name="IMG_0568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2657475"/>
            <a:ext cx="4991100" cy="2990850"/>
          </a:xfrm>
          <a:prstGeom prst="rect">
            <a:avLst/>
          </a:prstGeom>
          <a:effectLst/>
        </p:spPr>
      </p:pic>
      <p:pic>
        <p:nvPicPr>
          <p:cNvPr id="286" name="IMG_0571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3324225"/>
            <a:ext cx="2019300" cy="1971675"/>
          </a:xfrm>
          <a:prstGeom prst="rect">
            <a:avLst/>
          </a:prstGeom>
          <a:effectLst/>
        </p:spPr>
      </p:pic>
      <p:pic>
        <p:nvPicPr>
          <p:cNvPr id="287" name="IMG_0582ccc.jp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647700"/>
            <a:ext cx="2390775" cy="1628775"/>
          </a:xfrm>
          <a:prstGeom prst="rect">
            <a:avLst/>
          </a:prstGeom>
          <a:effectLst/>
        </p:spPr>
      </p:pic>
      <p:sp>
        <p:nvSpPr>
          <p:cNvPr id="288" name="TextBox 1"/>
          <p:cNvSpPr txBox="1"/>
          <p:nvPr/>
        </p:nvSpPr>
        <p:spPr>
          <a:xfrm>
            <a:off x="2019300" y="5324475"/>
            <a:ext cx="3581400" cy="261610"/>
          </a:xfrm>
          <a:prstGeom prst="rect">
            <a:avLst/>
          </a:prstGeom>
          <a:solidFill>
            <a:srgbClr val="F8941D"/>
          </a:solidFill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Committee Meeting, September 22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G_094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3876675" cy="5829300"/>
          </a:xfrm>
          <a:prstGeom prst="rect">
            <a:avLst/>
          </a:prstGeom>
          <a:effectLst/>
        </p:spPr>
      </p:pic>
      <p:pic>
        <p:nvPicPr>
          <p:cNvPr id="478" name="IMG_0940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5715000"/>
          </a:xfrm>
          <a:prstGeom prst="rect">
            <a:avLst/>
          </a:prstGeom>
          <a:effectLst/>
        </p:spPr>
      </p:pic>
      <p:sp>
        <p:nvSpPr>
          <p:cNvPr id="479" name="Rectangle2 1"/>
          <p:cNvSpPr/>
          <p:nvPr/>
        </p:nvSpPr>
        <p:spPr>
          <a:xfrm>
            <a:off x="3771900" y="-19050"/>
            <a:ext cx="123825" cy="5753100"/>
          </a:xfrm>
          <a:prstGeom prst="rect">
            <a:avLst/>
          </a:prstGeom>
          <a:solidFill>
            <a:srgbClr val="1C1C1C"/>
          </a:solidFill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MG_093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0"/>
            <a:ext cx="3695700" cy="57054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Rectangle2 1"/>
          <p:cNvSpPr/>
          <p:nvPr/>
        </p:nvSpPr>
        <p:spPr>
          <a:xfrm>
            <a:off x="-9525" y="-19050"/>
            <a:ext cx="8010525" cy="578167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84" name="IMG_094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Rectangle2 1"/>
          <p:cNvSpPr/>
          <p:nvPr/>
        </p:nvSpPr>
        <p:spPr>
          <a:xfrm>
            <a:off x="0" y="-28575"/>
            <a:ext cx="7696200" cy="57721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87" name="Bob+Hustwitt+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0"/>
            <a:ext cx="5275957" cy="5715000"/>
          </a:xfrm>
          <a:prstGeom prst="rect">
            <a:avLst/>
          </a:prstGeom>
          <a:effectLst/>
        </p:spPr>
      </p:pic>
      <p:sp>
        <p:nvSpPr>
          <p:cNvPr id="488" name="TextBox 1"/>
          <p:cNvSpPr txBox="1"/>
          <p:nvPr/>
        </p:nvSpPr>
        <p:spPr>
          <a:xfrm>
            <a:off x="4086225" y="5238750"/>
            <a:ext cx="3362325" cy="4308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Bob Hustwitt, a member of the Local Organizing Committee, shows us how it's done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2 1"/>
          <p:cNvSpPr/>
          <p:nvPr/>
        </p:nvSpPr>
        <p:spPr>
          <a:xfrm>
            <a:off x="-9525" y="-19050"/>
            <a:ext cx="7820025" cy="578167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91" name="IMG_0948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Rectangle2 1"/>
          <p:cNvSpPr/>
          <p:nvPr/>
        </p:nvSpPr>
        <p:spPr>
          <a:xfrm>
            <a:off x="-47625" y="0"/>
            <a:ext cx="7705725" cy="576262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94" name="Krista+Baier+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7610475" cy="49149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G_095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0"/>
            <a:ext cx="7436035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2 1"/>
          <p:cNvSpPr/>
          <p:nvPr/>
        </p:nvSpPr>
        <p:spPr>
          <a:xfrm>
            <a:off x="3248025" y="-9525"/>
            <a:ext cx="1323975" cy="576262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499" name="IMG_096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" y="0"/>
            <a:ext cx="3802558" cy="5715000"/>
          </a:xfrm>
          <a:prstGeom prst="rect">
            <a:avLst/>
          </a:prstGeom>
          <a:effectLst/>
        </p:spPr>
      </p:pic>
      <p:pic>
        <p:nvPicPr>
          <p:cNvPr id="500" name="IMG_0976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3802558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Rectangle2 1"/>
          <p:cNvSpPr/>
          <p:nvPr/>
        </p:nvSpPr>
        <p:spPr>
          <a:xfrm>
            <a:off x="-19050" y="-57150"/>
            <a:ext cx="8277225" cy="5772150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03" name="IMG_096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3800475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G_095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G_057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9525"/>
            <a:ext cx="7829550" cy="5753100"/>
          </a:xfrm>
          <a:prstGeom prst="rect">
            <a:avLst/>
          </a:prstGeom>
          <a:effectLst/>
        </p:spPr>
      </p:pic>
      <p:sp>
        <p:nvSpPr>
          <p:cNvPr id="291" name="TextBox 1"/>
          <p:cNvSpPr txBox="1"/>
          <p:nvPr/>
        </p:nvSpPr>
        <p:spPr>
          <a:xfrm>
            <a:off x="0" y="5172075"/>
            <a:ext cx="7620000" cy="430887"/>
          </a:xfrm>
          <a:prstGeom prst="rect">
            <a:avLst/>
          </a:prstGeom>
          <a:solidFill>
            <a:srgbClr val="FFAA00"/>
          </a:solidFill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to R:  Drs. Raymond Lee (CAPD/ACDP Vice President), Dr. Patrick Canonne (CAPD/ACDP Past President).            Dr. Randall Croutze (President of the Canadian Dental Association), Dr. Paul Andrews (CAPD/ACDP President)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Rectangle2 1"/>
          <p:cNvSpPr/>
          <p:nvPr/>
        </p:nvSpPr>
        <p:spPr>
          <a:xfrm>
            <a:off x="-47625" y="-47625"/>
            <a:ext cx="8077200" cy="5781675"/>
          </a:xfrm>
          <a:prstGeom prst="rect">
            <a:avLst/>
          </a:prstGeom>
          <a:solidFill>
            <a:srgbClr val="70707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08" name="IMG_096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0"/>
            <a:ext cx="6581775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2 1"/>
          <p:cNvSpPr/>
          <p:nvPr/>
        </p:nvSpPr>
        <p:spPr>
          <a:xfrm>
            <a:off x="0" y="0"/>
            <a:ext cx="7686675" cy="574357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11" name="IMG_097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ectangle2 1"/>
          <p:cNvSpPr/>
          <p:nvPr/>
        </p:nvSpPr>
        <p:spPr>
          <a:xfrm>
            <a:off x="-285750" y="-209550"/>
            <a:ext cx="7981950" cy="65817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14" name="IMG_096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Rectangle2 1"/>
          <p:cNvSpPr/>
          <p:nvPr/>
        </p:nvSpPr>
        <p:spPr>
          <a:xfrm>
            <a:off x="0" y="-76200"/>
            <a:ext cx="7791450" cy="58959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17" name="IMG_097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0"/>
            <a:ext cx="3943350" cy="5715000"/>
          </a:xfrm>
          <a:prstGeom prst="rect">
            <a:avLst/>
          </a:prstGeom>
          <a:effectLst/>
        </p:spPr>
      </p:pic>
      <p:sp>
        <p:nvSpPr>
          <p:cNvPr id="518" name="TextBox 1"/>
          <p:cNvSpPr txBox="1"/>
          <p:nvPr/>
        </p:nvSpPr>
        <p:spPr>
          <a:xfrm>
            <a:off x="5505450" y="5210175"/>
            <a:ext cx="2114550" cy="461665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i="0" u="none" spc="0" dirty="0" smtClean="0">
                <a:solidFill>
                  <a:schemeClr val="bg1"/>
                </a:solidFill>
                <a:latin typeface="Nina Compressed"/>
              </a:rPr>
              <a:t>A Big Thanks to            Daniel &amp; Daniel Catering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2 1"/>
          <p:cNvSpPr/>
          <p:nvPr/>
        </p:nvSpPr>
        <p:spPr>
          <a:xfrm>
            <a:off x="0" y="-19050"/>
            <a:ext cx="7781925" cy="5838825"/>
          </a:xfrm>
          <a:prstGeom prst="rect">
            <a:avLst/>
          </a:prstGeom>
          <a:solidFill>
            <a:srgbClr val="0D668F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21" name="IMG_097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0"/>
            <a:ext cx="4152900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ectangle2 1"/>
          <p:cNvSpPr/>
          <p:nvPr/>
        </p:nvSpPr>
        <p:spPr>
          <a:xfrm>
            <a:off x="0" y="-28575"/>
            <a:ext cx="7610475" cy="58007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24" name="IMG_4966cccdd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638175"/>
            <a:ext cx="7267575" cy="44386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Body"/>
          <p:cNvSpPr txBox="1"/>
          <p:nvPr/>
        </p:nvSpPr>
        <p:spPr>
          <a:xfrm>
            <a:off x="400050" y="1314450"/>
            <a:ext cx="7000875" cy="3647152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Morning Schedule:</a:t>
            </a:r>
          </a:p>
          <a:p>
            <a:pPr algn="l"/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Breakfast</a:t>
            </a:r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Trade Show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Dr. Martha Anne Keels, "Eureka Moments in Pediatric Dentistry"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Morning Break, Sponsored by Alexion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Lunch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Dr. Keels' Session Continues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Afternoon Break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Cocktail Reception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50" b="1" i="0" u="none" spc="0" dirty="0" smtClean="0">
                <a:solidFill>
                  <a:srgbClr val="000000"/>
                </a:solidFill>
                <a:latin typeface="Nina Compressed"/>
              </a:rPr>
              <a:t>President's Gala Dinner and Dance, sponsored by NuSmile.</a:t>
            </a:r>
          </a:p>
          <a:p>
            <a:pPr algn="l"/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  <a:p>
            <a:pPr algn="l"/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  <a:p>
            <a:pPr algn="l"/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</p:txBody>
      </p:sp>
      <p:sp>
        <p:nvSpPr>
          <p:cNvPr id="527" name="Title"/>
          <p:cNvSpPr txBox="1"/>
          <p:nvPr/>
        </p:nvSpPr>
        <p:spPr>
          <a:xfrm>
            <a:off x="400050" y="314325"/>
            <a:ext cx="6810375" cy="914400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endParaRPr dirty="0"/>
          </a:p>
          <a:p>
            <a:pPr algn="ctr"/>
            <a:r>
              <a:rPr lang="en-US" sz="3300" b="1" i="0" u="none" spc="0" dirty="0" smtClean="0">
                <a:solidFill>
                  <a:srgbClr val="000000"/>
                </a:solidFill>
                <a:latin typeface="Nina Compressed"/>
              </a:rPr>
              <a:t>Saturday September 24</a:t>
            </a:r>
          </a:p>
          <a:p>
            <a:pPr algn="ctr"/>
            <a:endParaRPr lang="en-US" sz="3300" b="1" i="0" u="none" spc="0" dirty="0" smtClean="0">
              <a:solidFill>
                <a:srgbClr val="000000"/>
              </a:solidFill>
              <a:latin typeface="Nina Compressed"/>
            </a:endParaRPr>
          </a:p>
        </p:txBody>
      </p:sp>
      <p:sp>
        <p:nvSpPr>
          <p:cNvPr id="528" name="Rectangle2 1"/>
          <p:cNvSpPr/>
          <p:nvPr/>
        </p:nvSpPr>
        <p:spPr>
          <a:xfrm>
            <a:off x="209550" y="238125"/>
            <a:ext cx="7191375" cy="5248275"/>
          </a:xfrm>
          <a:prstGeom prst="rect">
            <a:avLst/>
          </a:prstGeom>
          <a:ln w="28575">
            <a:solidFill>
              <a:srgbClr val="17B6FF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Rectangle2 1"/>
          <p:cNvSpPr/>
          <p:nvPr/>
        </p:nvSpPr>
        <p:spPr>
          <a:xfrm>
            <a:off x="-28575" y="0"/>
            <a:ext cx="7677150" cy="57531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31" name="IMG_0998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0" y="2486025"/>
            <a:ext cx="3286125" cy="1190625"/>
          </a:xfrm>
          <a:prstGeom prst="rect">
            <a:avLst/>
          </a:prstGeom>
          <a:effectLst/>
        </p:spPr>
      </p:pic>
      <p:pic>
        <p:nvPicPr>
          <p:cNvPr id="532" name="IMG_0996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3629025"/>
            <a:ext cx="1800225" cy="1362075"/>
          </a:xfrm>
          <a:prstGeom prst="rect">
            <a:avLst/>
          </a:prstGeom>
          <a:effectLst/>
        </p:spPr>
      </p:pic>
      <p:pic>
        <p:nvPicPr>
          <p:cNvPr id="533" name="IMG_0994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5" y="2438400"/>
            <a:ext cx="1762125" cy="1276350"/>
          </a:xfrm>
          <a:prstGeom prst="rect">
            <a:avLst/>
          </a:prstGeom>
          <a:effectLst/>
        </p:spPr>
      </p:pic>
      <p:pic>
        <p:nvPicPr>
          <p:cNvPr id="534" name="IMG_1000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0"/>
            <a:ext cx="1962150" cy="1276350"/>
          </a:xfrm>
          <a:prstGeom prst="rect">
            <a:avLst/>
          </a:prstGeom>
          <a:effectLst/>
        </p:spPr>
      </p:pic>
      <p:pic>
        <p:nvPicPr>
          <p:cNvPr id="535" name="IMG_0993cc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76775"/>
            <a:ext cx="1419225" cy="1314450"/>
          </a:xfrm>
          <a:prstGeom prst="rect">
            <a:avLst/>
          </a:prstGeom>
          <a:effectLst/>
        </p:spPr>
      </p:pic>
      <p:pic>
        <p:nvPicPr>
          <p:cNvPr id="536" name="IMG_0989cc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1209675"/>
            <a:ext cx="1828800" cy="1247775"/>
          </a:xfrm>
          <a:prstGeom prst="rect">
            <a:avLst/>
          </a:prstGeom>
          <a:effectLst/>
        </p:spPr>
      </p:pic>
      <p:pic>
        <p:nvPicPr>
          <p:cNvPr id="537" name="IMG_0997cc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5850" y="3600450"/>
            <a:ext cx="1323975" cy="1390650"/>
          </a:xfrm>
          <a:prstGeom prst="rect">
            <a:avLst/>
          </a:prstGeom>
          <a:effectLst/>
        </p:spPr>
      </p:pic>
      <p:pic>
        <p:nvPicPr>
          <p:cNvPr id="538" name="IMG_0988ccc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19200"/>
            <a:ext cx="1847850" cy="1266825"/>
          </a:xfrm>
          <a:prstGeom prst="rect">
            <a:avLst/>
          </a:prstGeom>
          <a:effectLst/>
        </p:spPr>
      </p:pic>
      <p:pic>
        <p:nvPicPr>
          <p:cNvPr id="539" name="IMG_0990ccc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9725" y="2419350"/>
            <a:ext cx="1647825" cy="1152525"/>
          </a:xfrm>
          <a:prstGeom prst="rect">
            <a:avLst/>
          </a:prstGeom>
          <a:effectLst/>
        </p:spPr>
      </p:pic>
      <p:pic>
        <p:nvPicPr>
          <p:cNvPr id="540" name="IMG_0986ccc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3975" y="3648075"/>
            <a:ext cx="1933575" cy="1381125"/>
          </a:xfrm>
          <a:prstGeom prst="rect">
            <a:avLst/>
          </a:prstGeom>
          <a:effectLst/>
        </p:spPr>
      </p:pic>
      <p:pic>
        <p:nvPicPr>
          <p:cNvPr id="541" name="IMG_0991ccc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9250" y="1200150"/>
            <a:ext cx="2114550" cy="1266825"/>
          </a:xfrm>
          <a:prstGeom prst="rect">
            <a:avLst/>
          </a:prstGeom>
          <a:effectLst/>
        </p:spPr>
      </p:pic>
      <p:pic>
        <p:nvPicPr>
          <p:cNvPr id="542" name="IMG_0987ccc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7150" y="0"/>
            <a:ext cx="2133600" cy="1238250"/>
          </a:xfrm>
          <a:prstGeom prst="rect">
            <a:avLst/>
          </a:prstGeom>
          <a:effectLst/>
        </p:spPr>
      </p:pic>
      <p:pic>
        <p:nvPicPr>
          <p:cNvPr id="543" name="IMG_0983cc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800" y="1209675"/>
            <a:ext cx="2076450" cy="1266825"/>
          </a:xfrm>
          <a:prstGeom prst="rect">
            <a:avLst/>
          </a:prstGeom>
          <a:effectLst/>
        </p:spPr>
      </p:pic>
      <p:pic>
        <p:nvPicPr>
          <p:cNvPr id="544" name="IMG_0985ccc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914525" cy="1257300"/>
          </a:xfrm>
          <a:prstGeom prst="rect">
            <a:avLst/>
          </a:prstGeom>
          <a:effectLst/>
        </p:spPr>
      </p:pic>
      <p:pic>
        <p:nvPicPr>
          <p:cNvPr id="545" name="IMG_0980ccc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3625" y="3657600"/>
            <a:ext cx="1476375" cy="1400175"/>
          </a:xfrm>
          <a:prstGeom prst="rect">
            <a:avLst/>
          </a:prstGeom>
          <a:effectLst/>
        </p:spPr>
      </p:pic>
      <p:pic>
        <p:nvPicPr>
          <p:cNvPr id="546" name="IMG_0984ccc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457450"/>
            <a:ext cx="1609725" cy="1266825"/>
          </a:xfrm>
          <a:prstGeom prst="rect">
            <a:avLst/>
          </a:prstGeom>
          <a:effectLst/>
        </p:spPr>
      </p:pic>
      <p:pic>
        <p:nvPicPr>
          <p:cNvPr id="547" name="IMG_0999ccc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9700" y="4552950"/>
            <a:ext cx="1533525" cy="1266825"/>
          </a:xfrm>
          <a:prstGeom prst="rect">
            <a:avLst/>
          </a:prstGeom>
          <a:effectLst/>
        </p:spPr>
      </p:pic>
      <p:pic>
        <p:nvPicPr>
          <p:cNvPr id="548" name="IMG_0995ccc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3400425"/>
            <a:ext cx="1609725" cy="1323975"/>
          </a:xfrm>
          <a:prstGeom prst="rect">
            <a:avLst/>
          </a:prstGeom>
          <a:effectLst/>
        </p:spPr>
      </p:pic>
      <p:pic>
        <p:nvPicPr>
          <p:cNvPr id="549" name="IMG_0992ccc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24550" y="0"/>
            <a:ext cx="1590675" cy="1419225"/>
          </a:xfrm>
          <a:prstGeom prst="rect">
            <a:avLst/>
          </a:prstGeom>
          <a:effectLst/>
        </p:spPr>
      </p:pic>
      <p:pic>
        <p:nvPicPr>
          <p:cNvPr id="550" name="KinderKrowns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24175" y="5133975"/>
            <a:ext cx="514350" cy="495300"/>
          </a:xfrm>
          <a:prstGeom prst="rect">
            <a:avLst/>
          </a:prstGeom>
          <a:effectLst/>
        </p:spPr>
      </p:pic>
      <p:pic>
        <p:nvPicPr>
          <p:cNvPr id="551" name="CAPD+Logo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67250" y="5029200"/>
            <a:ext cx="638175" cy="685800"/>
          </a:xfrm>
          <a:prstGeom prst="rect">
            <a:avLst/>
          </a:prstGeom>
          <a:effectLst/>
        </p:spPr>
      </p:pic>
      <p:sp>
        <p:nvSpPr>
          <p:cNvPr id="552" name="Rectangle2 2"/>
          <p:cNvSpPr/>
          <p:nvPr/>
        </p:nvSpPr>
        <p:spPr>
          <a:xfrm>
            <a:off x="3486150" y="5029200"/>
            <a:ext cx="1104900" cy="67627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53" name="IS-100D+Manual+Final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48075" y="5181600"/>
            <a:ext cx="838200" cy="257175"/>
          </a:xfrm>
          <a:prstGeom prst="rect">
            <a:avLst/>
          </a:prstGeom>
          <a:effectLst/>
        </p:spPr>
      </p:pic>
      <p:sp>
        <p:nvSpPr>
          <p:cNvPr id="554" name="TextBox 1"/>
          <p:cNvSpPr txBox="1"/>
          <p:nvPr/>
        </p:nvSpPr>
        <p:spPr>
          <a:xfrm>
            <a:off x="5267325" y="5286375"/>
            <a:ext cx="2181225" cy="27699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200" b="1" i="0" u="none" spc="0" dirty="0" smtClean="0">
                <a:solidFill>
                  <a:srgbClr val="FFFFFF"/>
                </a:solidFill>
                <a:latin typeface="Nina Compressed"/>
              </a:rPr>
              <a:t>           </a:t>
            </a:r>
            <a:r>
              <a:rPr lang="en-US" sz="12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morning</a:t>
            </a:r>
          </a:p>
        </p:txBody>
      </p:sp>
      <p:sp>
        <p:nvSpPr>
          <p:cNvPr id="555" name="TextBox 2"/>
          <p:cNvSpPr txBox="1"/>
          <p:nvPr/>
        </p:nvSpPr>
        <p:spPr>
          <a:xfrm>
            <a:off x="2143125" y="2114550"/>
            <a:ext cx="3571875" cy="19050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IMG_100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66675"/>
            <a:ext cx="7810500" cy="58864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ctangle2 1"/>
          <p:cNvSpPr/>
          <p:nvPr/>
        </p:nvSpPr>
        <p:spPr>
          <a:xfrm>
            <a:off x="0" y="-95250"/>
            <a:ext cx="7743825" cy="58578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60" name="IMG_100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5"/>
            <a:ext cx="7610109" cy="50387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atellite+Symposium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0000" cy="5715000"/>
          </a:xfrm>
          <a:prstGeom prst="rect">
            <a:avLst/>
          </a:prstGeom>
          <a:effectLst/>
        </p:spPr>
      </p:pic>
      <p:sp>
        <p:nvSpPr>
          <p:cNvPr id="294" name="TextBox 1"/>
          <p:cNvSpPr txBox="1"/>
          <p:nvPr/>
        </p:nvSpPr>
        <p:spPr>
          <a:xfrm>
            <a:off x="4629150" y="5248275"/>
            <a:ext cx="2867025" cy="430887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NuSmile's Satellite Symposium on Sept 22 at the U of T School of Dentistry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Rectangle2 1"/>
          <p:cNvSpPr/>
          <p:nvPr/>
        </p:nvSpPr>
        <p:spPr>
          <a:xfrm>
            <a:off x="-28575" y="0"/>
            <a:ext cx="8077200" cy="57531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63" name="IMG_102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1475"/>
            <a:ext cx="7600950" cy="5067300"/>
          </a:xfrm>
          <a:prstGeom prst="rect">
            <a:avLst/>
          </a:prstGeom>
          <a:effectLst/>
        </p:spPr>
      </p:pic>
      <p:pic>
        <p:nvPicPr>
          <p:cNvPr id="564" name="IMG_1011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5715000"/>
          </a:xfrm>
          <a:prstGeom prst="rect">
            <a:avLst/>
          </a:prstGeom>
          <a:effectLst/>
        </p:spPr>
      </p:pic>
      <p:sp>
        <p:nvSpPr>
          <p:cNvPr id="565" name="TextBox 1"/>
          <p:cNvSpPr txBox="1"/>
          <p:nvPr/>
        </p:nvSpPr>
        <p:spPr>
          <a:xfrm>
            <a:off x="5313569" y="4958431"/>
            <a:ext cx="1811069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Martha Ann Keels</a:t>
            </a:r>
          </a:p>
        </p:txBody>
      </p:sp>
      <p:sp>
        <p:nvSpPr>
          <p:cNvPr id="566" name="TextBox 2"/>
          <p:cNvSpPr txBox="1"/>
          <p:nvPr/>
        </p:nvSpPr>
        <p:spPr>
          <a:xfrm>
            <a:off x="628650" y="5029200"/>
            <a:ext cx="3714750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Errol Nezon introduces the Keynote speaker...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G_1023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3802558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G_103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G_102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0"/>
            <a:ext cx="6279141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G_102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EZ+Pedo+winners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2200" cy="5715000"/>
          </a:xfrm>
          <a:prstGeom prst="rect">
            <a:avLst/>
          </a:prstGeom>
          <a:effectLst/>
        </p:spPr>
      </p:pic>
      <p:sp>
        <p:nvSpPr>
          <p:cNvPr id="577" name="TextBox 1"/>
          <p:cNvSpPr txBox="1"/>
          <p:nvPr/>
        </p:nvSpPr>
        <p:spPr>
          <a:xfrm>
            <a:off x="6146800" y="3009900"/>
            <a:ext cx="1323975" cy="2292935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just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EZPEDO congratulates Janine Hermine, winner of their Tradeshow draw for an Apple Watch.</a:t>
            </a:r>
          </a:p>
          <a:p>
            <a:pPr algn="just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to R:  Brenda Hansen, Dr. Brad Krusky, Janine Hermine, Vlad Shcherbak and Len Epworth.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G_1048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0" y="0"/>
            <a:ext cx="7877175" cy="5238750"/>
          </a:xfrm>
          <a:prstGeom prst="rect">
            <a:avLst/>
          </a:prstGeom>
          <a:effectLst/>
        </p:spPr>
      </p:pic>
      <p:sp>
        <p:nvSpPr>
          <p:cNvPr id="580" name="TextBox 1"/>
          <p:cNvSpPr txBox="1"/>
          <p:nvPr/>
        </p:nvSpPr>
        <p:spPr>
          <a:xfrm>
            <a:off x="1524000" y="5259868"/>
            <a:ext cx="4695825" cy="430887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Martinez, NuSmile's Director for Latin America, congratulates Dr.  Sabrina Huda on winning the Tradeshow Draw for an ipad Mini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IMG_102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IMG_103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IMG_106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"/>
            <a:ext cx="7620000" cy="55340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0589ccc.jp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657475"/>
            <a:ext cx="5334000" cy="2590800"/>
          </a:xfrm>
          <a:prstGeom prst="rect">
            <a:avLst/>
          </a:prstGeom>
          <a:effectLst/>
        </p:spPr>
      </p:pic>
      <p:sp>
        <p:nvSpPr>
          <p:cNvPr id="297" name="Title"/>
          <p:cNvSpPr txBox="1"/>
          <p:nvPr/>
        </p:nvSpPr>
        <p:spPr>
          <a:xfrm>
            <a:off x="2874241" y="823109"/>
            <a:ext cx="4371975" cy="954107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i="0" u="none" spc="0" dirty="0" smtClean="0">
                <a:solidFill>
                  <a:srgbClr val="000000"/>
                </a:solidFill>
                <a:latin typeface="Nina Compressed"/>
              </a:rPr>
              <a:t>Reception on Sept 22, following NuSmile's Satellite Symposium, with Tara Najm, NuSmile's Education Coordinator in the centre and      Dr. Gary Badger (2nd from right)</a:t>
            </a:r>
          </a:p>
        </p:txBody>
      </p:sp>
      <p:pic>
        <p:nvPicPr>
          <p:cNvPr id="298" name="Nu-Smile-Flyer-2.jp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-57150"/>
            <a:ext cx="2619375" cy="34480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IMG_106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7620000" cy="50768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G_105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0"/>
            <a:ext cx="5817256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G_107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50"/>
            <a:ext cx="7610475" cy="4752975"/>
          </a:xfrm>
          <a:prstGeom prst="rect">
            <a:avLst/>
          </a:prstGeom>
          <a:effectLst/>
        </p:spPr>
      </p:pic>
      <p:sp>
        <p:nvSpPr>
          <p:cNvPr id="593" name="TextBox 1"/>
          <p:cNvSpPr txBox="1"/>
          <p:nvPr/>
        </p:nvSpPr>
        <p:spPr>
          <a:xfrm>
            <a:off x="1362074" y="5295900"/>
            <a:ext cx="4886325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Cocktail Reception and the President's Gala Dinner and Dance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G_107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Rectangle2 1"/>
          <p:cNvSpPr/>
          <p:nvPr/>
        </p:nvSpPr>
        <p:spPr>
          <a:xfrm>
            <a:off x="0" y="-47625"/>
            <a:ext cx="7820025" cy="5829300"/>
          </a:xfrm>
          <a:prstGeom prst="rect">
            <a:avLst/>
          </a:prstGeom>
          <a:solidFill>
            <a:srgbClr val="70707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598" name="IMG_1086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0"/>
            <a:ext cx="5000625" cy="3333750"/>
          </a:xfrm>
          <a:prstGeom prst="rect">
            <a:avLst/>
          </a:prstGeom>
          <a:effectLst/>
        </p:spPr>
      </p:pic>
      <p:pic>
        <p:nvPicPr>
          <p:cNvPr id="599" name="IMG_1082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390775"/>
            <a:ext cx="4991100" cy="33242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Rectangle2 1"/>
          <p:cNvSpPr/>
          <p:nvPr/>
        </p:nvSpPr>
        <p:spPr>
          <a:xfrm>
            <a:off x="-9525" y="-76200"/>
            <a:ext cx="7991475" cy="58197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02" name="IMG_109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5469433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ctangle2 1"/>
          <p:cNvSpPr/>
          <p:nvPr/>
        </p:nvSpPr>
        <p:spPr>
          <a:xfrm>
            <a:off x="0" y="-76200"/>
            <a:ext cx="7848600" cy="58483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05" name="IMG_108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Rectangle2 1"/>
          <p:cNvSpPr/>
          <p:nvPr/>
        </p:nvSpPr>
        <p:spPr>
          <a:xfrm>
            <a:off x="-57150" y="0"/>
            <a:ext cx="7791450" cy="56483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08" name="IMG_109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ectangle2 1"/>
          <p:cNvSpPr/>
          <p:nvPr/>
        </p:nvSpPr>
        <p:spPr>
          <a:xfrm>
            <a:off x="0" y="0"/>
            <a:ext cx="7677150" cy="5715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11" name="IMG_1103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  <p:sp>
        <p:nvSpPr>
          <p:cNvPr id="612" name="TextBox 1"/>
          <p:cNvSpPr txBox="1"/>
          <p:nvPr/>
        </p:nvSpPr>
        <p:spPr>
          <a:xfrm>
            <a:off x="533400" y="5448300"/>
            <a:ext cx="6581775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with Liane  Blandford and Sara Chown from Alexion, one of CAPD/ACDP's Silver Sponsors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2 1"/>
          <p:cNvSpPr/>
          <p:nvPr/>
        </p:nvSpPr>
        <p:spPr>
          <a:xfrm>
            <a:off x="-28575" y="-47625"/>
            <a:ext cx="7715250" cy="5781675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15" name="IMG_1113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0950" cy="5067300"/>
          </a:xfrm>
          <a:prstGeom prst="rect">
            <a:avLst/>
          </a:prstGeom>
          <a:effectLst/>
        </p:spPr>
      </p:pic>
      <p:sp>
        <p:nvSpPr>
          <p:cNvPr id="616" name="TextBox 2"/>
          <p:cNvSpPr txBox="1"/>
          <p:nvPr/>
        </p:nvSpPr>
        <p:spPr>
          <a:xfrm>
            <a:off x="1543050" y="4914900"/>
            <a:ext cx="4619625" cy="430887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Patrick Canonne, Past President, congratulates                         Dr. Victor Legault, CAPD/ACDP's new Honourary Member.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2 1"/>
          <p:cNvSpPr/>
          <p:nvPr/>
        </p:nvSpPr>
        <p:spPr>
          <a:xfrm>
            <a:off x="247650" y="238125"/>
            <a:ext cx="7115175" cy="5219700"/>
          </a:xfrm>
          <a:prstGeom prst="rect">
            <a:avLst/>
          </a:prstGeom>
          <a:ln w="28575">
            <a:solidFill>
              <a:srgbClr val="0D668F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sp>
        <p:nvSpPr>
          <p:cNvPr id="301" name="Title"/>
          <p:cNvSpPr txBox="1"/>
          <p:nvPr/>
        </p:nvSpPr>
        <p:spPr>
          <a:xfrm>
            <a:off x="381000" y="12725"/>
            <a:ext cx="6810375" cy="1308050"/>
          </a:xfrm>
          <a:prstGeom prst="rect">
            <a:avLst/>
          </a:prstGeom>
          <a:effectLst/>
        </p:spPr>
        <p:txBody>
          <a:bodyPr wrap="square" rtlCol="0" anchor="ctr">
            <a:spAutoFit/>
          </a:bodyPr>
          <a:lstStyle/>
          <a:p>
            <a:pPr algn="ctr"/>
            <a:endParaRPr dirty="0"/>
          </a:p>
          <a:p>
            <a:pPr algn="ctr"/>
            <a:r>
              <a:rPr lang="en-US" sz="2800" b="1" i="0" u="none" spc="0" dirty="0" smtClean="0">
                <a:solidFill>
                  <a:srgbClr val="000000"/>
                </a:solidFill>
                <a:latin typeface="Nina Compressed"/>
              </a:rPr>
              <a:t>Friday September 23</a:t>
            </a:r>
          </a:p>
          <a:p>
            <a:pPr algn="ctr"/>
            <a:endParaRPr lang="en-US" sz="3300" b="1" i="0" u="none" spc="0" dirty="0" smtClean="0">
              <a:solidFill>
                <a:srgbClr val="000000"/>
              </a:solidFill>
              <a:latin typeface="Nina Compressed"/>
            </a:endParaRPr>
          </a:p>
        </p:txBody>
      </p:sp>
      <p:sp>
        <p:nvSpPr>
          <p:cNvPr id="302" name="Body"/>
          <p:cNvSpPr txBox="1"/>
          <p:nvPr/>
        </p:nvSpPr>
        <p:spPr>
          <a:xfrm>
            <a:off x="381000" y="1276350"/>
            <a:ext cx="6810375" cy="3308598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Morning Schedule:</a:t>
            </a:r>
          </a:p>
          <a:p>
            <a:pPr algn="l"/>
            <a:endParaRPr lang="en-US" sz="1600" b="1" i="0" u="none" spc="0" dirty="0" smtClean="0">
              <a:solidFill>
                <a:srgbClr val="000000"/>
              </a:solidFill>
              <a:latin typeface="Nina Compresse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Breakfast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Trade Show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Dr. Young Tze Kuah, "Orthodontic Considerations in the Management of Compromised and Hypoplastic Molars"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Morning Break, Sponsored by Henry Schein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Dr. Laura Purcell, "Pediatric Concussions"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Dr. Ann Griffin, "Hypophosphatasia"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Lunch Sponsored by Alexion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pc="0" dirty="0" smtClean="0">
                <a:solidFill>
                  <a:srgbClr val="000000"/>
                </a:solidFill>
                <a:latin typeface="Nina Compressed"/>
              </a:rPr>
              <a:t>Audio Visual Equipment Spsonored by EZPEDO</a:t>
            </a:r>
          </a:p>
          <a:p>
            <a:pPr algn="l"/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  <a:p>
            <a:pPr algn="l"/>
            <a:endParaRPr lang="en-US" sz="1650" b="1" i="0" u="none" spc="0" dirty="0" smtClean="0">
              <a:solidFill>
                <a:srgbClr val="000000"/>
              </a:solidFill>
              <a:latin typeface="Nina Compressed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ctangle2 1"/>
          <p:cNvSpPr/>
          <p:nvPr/>
        </p:nvSpPr>
        <p:spPr>
          <a:xfrm>
            <a:off x="-9525" y="-9525"/>
            <a:ext cx="7639050" cy="57340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19" name="IMG_1119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33350"/>
            <a:ext cx="7600950" cy="5067300"/>
          </a:xfrm>
          <a:prstGeom prst="rect">
            <a:avLst/>
          </a:prstGeom>
          <a:effectLst/>
        </p:spPr>
      </p:pic>
      <p:sp>
        <p:nvSpPr>
          <p:cNvPr id="620" name="TextBox 1"/>
          <p:cNvSpPr txBox="1"/>
          <p:nvPr/>
        </p:nvSpPr>
        <p:spPr>
          <a:xfrm>
            <a:off x="914400" y="5212720"/>
            <a:ext cx="6419850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Carol Janik:  Remembering Dr. Arlington Dungy's contribution to the profession.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Rectangle2 1"/>
          <p:cNvSpPr/>
          <p:nvPr/>
        </p:nvSpPr>
        <p:spPr>
          <a:xfrm>
            <a:off x="-47625" y="0"/>
            <a:ext cx="7620000" cy="5715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23" name="IMG_1123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533650"/>
          </a:xfrm>
          <a:prstGeom prst="rect">
            <a:avLst/>
          </a:prstGeom>
          <a:effectLst/>
        </p:spPr>
      </p:pic>
      <p:pic>
        <p:nvPicPr>
          <p:cNvPr id="624" name="IMG_1131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57500"/>
            <a:ext cx="9525" cy="9525"/>
          </a:xfrm>
          <a:prstGeom prst="rect">
            <a:avLst/>
          </a:prstGeom>
          <a:effectLst/>
        </p:spPr>
      </p:pic>
      <p:pic>
        <p:nvPicPr>
          <p:cNvPr id="625" name="IMG_1131c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3810000" cy="2514600"/>
          </a:xfrm>
          <a:prstGeom prst="rect">
            <a:avLst/>
          </a:prstGeom>
          <a:effectLst/>
        </p:spPr>
      </p:pic>
      <p:pic>
        <p:nvPicPr>
          <p:cNvPr id="626" name="IMG_1133cc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8025"/>
            <a:ext cx="3733800" cy="2486025"/>
          </a:xfrm>
          <a:prstGeom prst="rect">
            <a:avLst/>
          </a:prstGeom>
          <a:effectLst/>
        </p:spPr>
      </p:pic>
      <p:pic>
        <p:nvPicPr>
          <p:cNvPr id="627" name="IMG_1134c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75" y="3267075"/>
            <a:ext cx="3667125" cy="2428875"/>
          </a:xfrm>
          <a:prstGeom prst="rect">
            <a:avLst/>
          </a:prstGeom>
          <a:effectLst/>
        </p:spPr>
      </p:pic>
      <p:pic>
        <p:nvPicPr>
          <p:cNvPr id="628" name="IMG_1137cc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1762125"/>
            <a:ext cx="2057400" cy="2057400"/>
          </a:xfrm>
          <a:prstGeom prst="rect">
            <a:avLst/>
          </a:prstGeom>
          <a:effectLst/>
        </p:spPr>
      </p:pic>
      <p:sp>
        <p:nvSpPr>
          <p:cNvPr id="629" name="TextBox 1"/>
          <p:cNvSpPr txBox="1"/>
          <p:nvPr/>
        </p:nvSpPr>
        <p:spPr>
          <a:xfrm>
            <a:off x="131330" y="2590755"/>
            <a:ext cx="2533650" cy="600164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l"/>
            <a:r>
              <a:rPr lang="en-US" sz="1100" b="1" i="0" u="none" spc="0" dirty="0" smtClean="0">
                <a:solidFill>
                  <a:srgbClr val="F894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Paul Andrews, President, honours Dr. Patrick Canonne, Past President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Rectangle2 1"/>
          <p:cNvSpPr/>
          <p:nvPr/>
        </p:nvSpPr>
        <p:spPr>
          <a:xfrm>
            <a:off x="-447675" y="-142875"/>
            <a:ext cx="8667750" cy="59626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32" name="IMG_1124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7610475" cy="3933825"/>
          </a:xfrm>
          <a:prstGeom prst="rect">
            <a:avLst/>
          </a:prstGeom>
          <a:effectLst/>
        </p:spPr>
      </p:pic>
      <p:sp>
        <p:nvSpPr>
          <p:cNvPr id="633" name="TextBox 1"/>
          <p:cNvSpPr txBox="1"/>
          <p:nvPr/>
        </p:nvSpPr>
        <p:spPr>
          <a:xfrm>
            <a:off x="2000250" y="5153025"/>
            <a:ext cx="4210050" cy="261610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i="0" u="none" spc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Left:  Dr. Patrick Canonne....Right:  Dr. Paul Andrews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Rectangle2 1"/>
          <p:cNvSpPr/>
          <p:nvPr/>
        </p:nvSpPr>
        <p:spPr>
          <a:xfrm>
            <a:off x="-9525" y="-9525"/>
            <a:ext cx="7629525" cy="5676900"/>
          </a:xfrm>
          <a:prstGeom prst="rect">
            <a:avLst/>
          </a:prstGeom>
          <a:solidFill>
            <a:srgbClr val="545454"/>
          </a:solidFill>
          <a:ln w="9525">
            <a:solidFill>
              <a:srgbClr val="000000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/>
          </a:p>
        </p:txBody>
      </p:sp>
      <p:pic>
        <p:nvPicPr>
          <p:cNvPr id="636" name="IMG_1118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IMG_1145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IMG_1148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0"/>
            <a:ext cx="5429250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G_1152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3192363" cy="5715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IMG_115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7618560" cy="47244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IMG_1160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IMG_1167c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"/>
            <a:ext cx="7608380" cy="50673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905</Words>
  <Application>Microsoft Office PowerPoint</Application>
  <PresentationFormat>Custom</PresentationFormat>
  <Paragraphs>89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MingLiU_HKSCS-ExtB</vt:lpstr>
      <vt:lpstr>Arial</vt:lpstr>
      <vt:lpstr>Calibri</vt:lpstr>
      <vt:lpstr>Nina Compressed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sliderocket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sliderocket</dc:creator>
  <cp:lastModifiedBy>Steve</cp:lastModifiedBy>
  <cp:revision>5</cp:revision>
  <dcterms:created xsi:type="dcterms:W3CDTF">2011-03-14T23:12:30Z</dcterms:created>
  <dcterms:modified xsi:type="dcterms:W3CDTF">2016-12-21T15:39:44Z</dcterms:modified>
</cp:coreProperties>
</file>