
<file path=[Content_Types].xml><?xml version="1.0" encoding="utf-8"?>
<Types xmlns="http://schemas.openxmlformats.org/package/2006/content-types">
  <Default Extension="bin" ContentType="image/jp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9.bin"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7" r:id="rId4"/>
    <p:sldId id="270" r:id="rId5"/>
    <p:sldId id="284" r:id="rId6"/>
    <p:sldId id="288" r:id="rId7"/>
    <p:sldId id="292" r:id="rId8"/>
    <p:sldId id="294" r:id="rId9"/>
    <p:sldId id="298" r:id="rId10"/>
    <p:sldId id="302" r:id="rId11"/>
    <p:sldId id="304" r:id="rId12"/>
    <p:sldId id="310" r:id="rId13"/>
    <p:sldId id="313" r:id="rId14"/>
    <p:sldId id="315" r:id="rId15"/>
    <p:sldId id="317" r:id="rId16"/>
    <p:sldId id="329" r:id="rId17"/>
    <p:sldId id="334" r:id="rId18"/>
    <p:sldId id="337" r:id="rId19"/>
    <p:sldId id="340" r:id="rId20"/>
    <p:sldId id="343" r:id="rId21"/>
    <p:sldId id="346" r:id="rId22"/>
    <p:sldId id="349" r:id="rId23"/>
    <p:sldId id="352" r:id="rId24"/>
    <p:sldId id="354" r:id="rId25"/>
    <p:sldId id="357" r:id="rId26"/>
    <p:sldId id="362" r:id="rId27"/>
    <p:sldId id="365" r:id="rId28"/>
    <p:sldId id="369" r:id="rId29"/>
    <p:sldId id="372" r:id="rId30"/>
    <p:sldId id="374" r:id="rId31"/>
    <p:sldId id="376" r:id="rId32"/>
    <p:sldId id="378" r:id="rId33"/>
    <p:sldId id="380" r:id="rId34"/>
    <p:sldId id="382" r:id="rId35"/>
    <p:sldId id="387" r:id="rId36"/>
    <p:sldId id="393" r:id="rId37"/>
    <p:sldId id="398" r:id="rId38"/>
    <p:sldId id="401" r:id="rId39"/>
    <p:sldId id="404" r:id="rId40"/>
    <p:sldId id="407" r:id="rId41"/>
    <p:sldId id="409" r:id="rId42"/>
    <p:sldId id="412" r:id="rId43"/>
    <p:sldId id="415" r:id="rId44"/>
    <p:sldId id="418" r:id="rId45"/>
    <p:sldId id="421" r:id="rId46"/>
    <p:sldId id="424" r:id="rId47"/>
    <p:sldId id="428" r:id="rId48"/>
    <p:sldId id="431" r:id="rId49"/>
    <p:sldId id="434" r:id="rId50"/>
    <p:sldId id="438" r:id="rId51"/>
    <p:sldId id="441" r:id="rId52"/>
    <p:sldId id="444" r:id="rId53"/>
    <p:sldId id="447" r:id="rId54"/>
    <p:sldId id="450" r:id="rId55"/>
    <p:sldId id="453" r:id="rId56"/>
    <p:sldId id="456" r:id="rId57"/>
    <p:sldId id="459" r:id="rId58"/>
    <p:sldId id="462" r:id="rId59"/>
    <p:sldId id="465" r:id="rId60"/>
    <p:sldId id="470" r:id="rId61"/>
    <p:sldId id="473" r:id="rId62"/>
    <p:sldId id="476" r:id="rId63"/>
    <p:sldId id="481" r:id="rId64"/>
    <p:sldId id="484" r:id="rId65"/>
    <p:sldId id="487" r:id="rId66"/>
    <p:sldId id="492" r:id="rId67"/>
    <p:sldId id="496" r:id="rId68"/>
    <p:sldId id="498" r:id="rId69"/>
    <p:sldId id="502" r:id="rId70"/>
    <p:sldId id="506" r:id="rId71"/>
    <p:sldId id="509" r:id="rId72"/>
    <p:sldId id="512" r:id="rId73"/>
  </p:sldIdLst>
  <p:sldSz cx="762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1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E85F6-1ED5-45A6-94B2-EEF3BC0F9FE3}"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E85F6-1ED5-45A6-94B2-EEF3BC0F9FE3}" type="datetimeFigureOut">
              <a:rPr lang="en-US" smtClean="0"/>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E85F6-1ED5-45A6-94B2-EEF3BC0F9FE3}" type="datetimeFigureOut">
              <a:rPr lang="en-US" smtClean="0"/>
              <a:t>12/20/2016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E85F6-1ED5-45A6-94B2-EEF3BC0F9FE3}" type="datetimeFigureOut">
              <a:rPr lang="en-US" smtClean="0"/>
              <a:t>12/20/2016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E85F6-1ED5-45A6-94B2-EEF3BC0F9FE3}" type="datetimeFigureOut">
              <a:rPr lang="en-US" smtClean="0"/>
              <a:t>12/20/2016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E85F6-1ED5-45A6-94B2-EEF3BC0F9FE3}" type="datetimeFigureOut">
              <a:rPr lang="en-US" smtClean="0"/>
              <a:t>12/20/2016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BC6D1-944B-43E0-8A0C-9CBA9329B3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6.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image" Target="../media/image27.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bin"/><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7.bin"/><Relationship Id="rId3" Type="http://schemas.openxmlformats.org/officeDocument/2006/relationships/image" Target="../media/image32.bin"/><Relationship Id="rId7" Type="http://schemas.openxmlformats.org/officeDocument/2006/relationships/image" Target="../media/image36.bin"/><Relationship Id="rId2" Type="http://schemas.openxmlformats.org/officeDocument/2006/relationships/image" Target="../media/image18.bin"/><Relationship Id="rId1" Type="http://schemas.openxmlformats.org/officeDocument/2006/relationships/slideLayout" Target="../slideLayouts/slideLayout7.xml"/><Relationship Id="rId6" Type="http://schemas.openxmlformats.org/officeDocument/2006/relationships/image" Target="../media/image35.bin"/><Relationship Id="rId11" Type="http://schemas.openxmlformats.org/officeDocument/2006/relationships/image" Target="../media/image40.bin"/><Relationship Id="rId5" Type="http://schemas.openxmlformats.org/officeDocument/2006/relationships/image" Target="../media/image34.bin"/><Relationship Id="rId10" Type="http://schemas.openxmlformats.org/officeDocument/2006/relationships/image" Target="../media/image39.bin"/><Relationship Id="rId4" Type="http://schemas.openxmlformats.org/officeDocument/2006/relationships/image" Target="../media/image33.bin"/><Relationship Id="rId9" Type="http://schemas.openxmlformats.org/officeDocument/2006/relationships/image" Target="../media/image38.bin"/></Relationships>
</file>

<file path=ppt/slides/_rels/slide16.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image" Target="../media/image41.bin"/><Relationship Id="rId1" Type="http://schemas.openxmlformats.org/officeDocument/2006/relationships/slideLayout" Target="../slideLayouts/slideLayout7.xml"/><Relationship Id="rId4" Type="http://schemas.openxmlformats.org/officeDocument/2006/relationships/image" Target="../media/image18.bin"/></Relationships>
</file>

<file path=ppt/slides/_rels/slide17.xml.rels><?xml version="1.0" encoding="UTF-8" standalone="yes"?>
<Relationships xmlns="http://schemas.openxmlformats.org/package/2006/relationships"><Relationship Id="rId3" Type="http://schemas.openxmlformats.org/officeDocument/2006/relationships/image" Target="../media/image32.bin"/><Relationship Id="rId2" Type="http://schemas.openxmlformats.org/officeDocument/2006/relationships/image" Target="../media/image43.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bin"/><Relationship Id="rId2" Type="http://schemas.openxmlformats.org/officeDocument/2006/relationships/image" Target="../media/image44.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image" Target="../media/image45.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image" Target="../media/image46.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bin"/><Relationship Id="rId2" Type="http://schemas.openxmlformats.org/officeDocument/2006/relationships/image" Target="../media/image47.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bin"/><Relationship Id="rId2" Type="http://schemas.openxmlformats.org/officeDocument/2006/relationships/image" Target="../media/image48.bin"/><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bin"/><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image" Target="../media/image50.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bin"/><Relationship Id="rId2" Type="http://schemas.openxmlformats.org/officeDocument/2006/relationships/image" Target="../media/image51.bin"/><Relationship Id="rId1" Type="http://schemas.openxmlformats.org/officeDocument/2006/relationships/slideLayout" Target="../slideLayouts/slideLayout7.xml"/><Relationship Id="rId4" Type="http://schemas.openxmlformats.org/officeDocument/2006/relationships/image" Target="../media/image53.bin"/></Relationships>
</file>

<file path=ppt/slides/_rels/slide26.xml.rels><?xml version="1.0" encoding="UTF-8" standalone="yes"?>
<Relationships xmlns="http://schemas.openxmlformats.org/package/2006/relationships"><Relationship Id="rId2" Type="http://schemas.openxmlformats.org/officeDocument/2006/relationships/image" Target="../media/image54.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bin"/><Relationship Id="rId2" Type="http://schemas.openxmlformats.org/officeDocument/2006/relationships/image" Target="../media/image55.bin"/><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7.bin"/><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9.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0.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bin"/><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image" Target="../media/image63.bin"/><Relationship Id="rId1" Type="http://schemas.openxmlformats.org/officeDocument/2006/relationships/slideLayout" Target="../slideLayouts/slideLayout7.xml"/><Relationship Id="rId5" Type="http://schemas.openxmlformats.org/officeDocument/2006/relationships/image" Target="../media/image66.bin"/><Relationship Id="rId4" Type="http://schemas.openxmlformats.org/officeDocument/2006/relationships/image" Target="../media/image65.bin"/></Relationships>
</file>

<file path=ppt/slides/_rels/slide35.xml.rels><?xml version="1.0" encoding="UTF-8" standalone="yes"?>
<Relationships xmlns="http://schemas.openxmlformats.org/package/2006/relationships"><Relationship Id="rId3" Type="http://schemas.openxmlformats.org/officeDocument/2006/relationships/image" Target="../media/image68.bin"/><Relationship Id="rId2" Type="http://schemas.openxmlformats.org/officeDocument/2006/relationships/image" Target="../media/image67.bin"/><Relationship Id="rId1" Type="http://schemas.openxmlformats.org/officeDocument/2006/relationships/slideLayout" Target="../slideLayouts/slideLayout7.xml"/><Relationship Id="rId5" Type="http://schemas.openxmlformats.org/officeDocument/2006/relationships/image" Target="../media/image70.bin"/><Relationship Id="rId4" Type="http://schemas.openxmlformats.org/officeDocument/2006/relationships/image" Target="../media/image69.bin"/></Relationships>
</file>

<file path=ppt/slides/_rels/slide36.xml.rels><?xml version="1.0" encoding="UTF-8" standalone="yes"?>
<Relationships xmlns="http://schemas.openxmlformats.org/package/2006/relationships"><Relationship Id="rId3" Type="http://schemas.openxmlformats.org/officeDocument/2006/relationships/image" Target="../media/image72.bin"/><Relationship Id="rId2" Type="http://schemas.openxmlformats.org/officeDocument/2006/relationships/image" Target="../media/image71.bin"/><Relationship Id="rId1" Type="http://schemas.openxmlformats.org/officeDocument/2006/relationships/slideLayout" Target="../slideLayouts/slideLayout7.xml"/><Relationship Id="rId5" Type="http://schemas.openxmlformats.org/officeDocument/2006/relationships/image" Target="../media/image74.bin"/><Relationship Id="rId4" Type="http://schemas.openxmlformats.org/officeDocument/2006/relationships/image" Target="../media/image73.bin"/></Relationships>
</file>

<file path=ppt/slides/_rels/slide37.xml.rels><?xml version="1.0" encoding="UTF-8" standalone="yes"?>
<Relationships xmlns="http://schemas.openxmlformats.org/package/2006/relationships"><Relationship Id="rId2" Type="http://schemas.openxmlformats.org/officeDocument/2006/relationships/image" Target="../media/image75.bin"/><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6.bin"/><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7.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bin"/><Relationship Id="rId3" Type="http://schemas.openxmlformats.org/officeDocument/2006/relationships/image" Target="../media/image6.bin"/><Relationship Id="rId7" Type="http://schemas.openxmlformats.org/officeDocument/2006/relationships/image" Target="../media/image10.bin"/><Relationship Id="rId12" Type="http://schemas.openxmlformats.org/officeDocument/2006/relationships/image" Target="../media/image15.bin"/><Relationship Id="rId2" Type="http://schemas.openxmlformats.org/officeDocument/2006/relationships/image" Target="../media/image5.bin"/><Relationship Id="rId1" Type="http://schemas.openxmlformats.org/officeDocument/2006/relationships/slideLayout" Target="../slideLayouts/slideLayout7.xml"/><Relationship Id="rId6" Type="http://schemas.openxmlformats.org/officeDocument/2006/relationships/image" Target="../media/image9.bin"/><Relationship Id="rId11" Type="http://schemas.openxmlformats.org/officeDocument/2006/relationships/image" Target="../media/image14.bin"/><Relationship Id="rId5" Type="http://schemas.openxmlformats.org/officeDocument/2006/relationships/image" Target="../media/image8.bin"/><Relationship Id="rId10" Type="http://schemas.openxmlformats.org/officeDocument/2006/relationships/image" Target="../media/image13.bin"/><Relationship Id="rId4" Type="http://schemas.openxmlformats.org/officeDocument/2006/relationships/image" Target="../media/image7.bin"/><Relationship Id="rId9" Type="http://schemas.openxmlformats.org/officeDocument/2006/relationships/image" Target="../media/image12.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8.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9.bin"/><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0.bin"/><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bin"/><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bin"/><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bin"/><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bin"/><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5.bin"/><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bin"/><Relationship Id="rId2" Type="http://schemas.openxmlformats.org/officeDocument/2006/relationships/image" Target="../media/image86.bin"/><Relationship Id="rId1" Type="http://schemas.openxmlformats.org/officeDocument/2006/relationships/slideLayout" Target="../slideLayouts/slideLayout7.xml"/><Relationship Id="rId4" Type="http://schemas.openxmlformats.org/officeDocument/2006/relationships/image" Target="../media/image32.bin"/></Relationships>
</file>

<file path=ppt/slides/_rels/slide5.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image" Target="../media/image16.bin"/><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bin"/><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bin"/><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bin"/><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bin"/><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2.bin"/><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3.bin"/><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4.bin"/><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5.bin"/><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6.bin"/><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image" Target="../media/image97.bin"/><Relationship Id="rId1" Type="http://schemas.openxmlformats.org/officeDocument/2006/relationships/slideLayout" Target="../slideLayouts/slideLayout7.xml"/><Relationship Id="rId5" Type="http://schemas.openxmlformats.org/officeDocument/2006/relationships/image" Target="../media/image100.bin"/><Relationship Id="rId4" Type="http://schemas.openxmlformats.org/officeDocument/2006/relationships/image" Target="../media/image99.bin"/></Relationships>
</file>

<file path=ppt/slides/_rels/slide6.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1.bin"/><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2.bin"/><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4.bin"/><Relationship Id="rId2" Type="http://schemas.openxmlformats.org/officeDocument/2006/relationships/image" Target="../media/image103.bin"/><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5.bin"/><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6.bin"/><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bin"/><Relationship Id="rId2" Type="http://schemas.openxmlformats.org/officeDocument/2006/relationships/image" Target="../media/image107.bin"/><Relationship Id="rId1" Type="http://schemas.openxmlformats.org/officeDocument/2006/relationships/slideLayout" Target="../slideLayouts/slideLayout7.xml"/><Relationship Id="rId5" Type="http://schemas.openxmlformats.org/officeDocument/2006/relationships/image" Target="../media/image110.bin"/><Relationship Id="rId4" Type="http://schemas.openxmlformats.org/officeDocument/2006/relationships/image" Target="../media/image109.bin"/></Relationships>
</file>

<file path=ppt/slides/_rels/slide66.xml.rels><?xml version="1.0" encoding="UTF-8" standalone="yes"?>
<Relationships xmlns="http://schemas.openxmlformats.org/package/2006/relationships"><Relationship Id="rId3" Type="http://schemas.openxmlformats.org/officeDocument/2006/relationships/image" Target="../media/image112.bin"/><Relationship Id="rId2" Type="http://schemas.openxmlformats.org/officeDocument/2006/relationships/image" Target="../media/image111.bin"/><Relationship Id="rId1" Type="http://schemas.openxmlformats.org/officeDocument/2006/relationships/slideLayout" Target="../slideLayouts/slideLayout7.xml"/><Relationship Id="rId4" Type="http://schemas.openxmlformats.org/officeDocument/2006/relationships/image" Target="../media/image113.bin"/></Relationships>
</file>

<file path=ppt/slides/_rels/slide67.xml.rels><?xml version="1.0" encoding="UTF-8" standalone="yes"?>
<Relationships xmlns="http://schemas.openxmlformats.org/package/2006/relationships"><Relationship Id="rId2" Type="http://schemas.openxmlformats.org/officeDocument/2006/relationships/image" Target="../media/image114.bin"/><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bin"/><Relationship Id="rId2" Type="http://schemas.openxmlformats.org/officeDocument/2006/relationships/image" Target="../media/image115.bin"/><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7.bin"/><Relationship Id="rId2" Type="http://schemas.openxmlformats.org/officeDocument/2006/relationships/image" Target="../media/image116.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bin"/><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8.bin"/><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9.bin"/><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0.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bin"/><Relationship Id="rId2" Type="http://schemas.openxmlformats.org/officeDocument/2006/relationships/image" Target="../media/image21.bin"/><Relationship Id="rId1" Type="http://schemas.openxmlformats.org/officeDocument/2006/relationships/slideLayout" Target="../slideLayouts/slideLayout7.xml"/><Relationship Id="rId4" Type="http://schemas.openxmlformats.org/officeDocument/2006/relationships/image" Target="../media/image23.bin"/></Relationships>
</file>

<file path=ppt/slides/_rels/slide9.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image" Target="../media/image24.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 name="Title"/>
          <p:cNvSpPr txBox="1"/>
          <p:nvPr/>
        </p:nvSpPr>
        <p:spPr>
          <a:xfrm>
            <a:off x="3400425" y="1252195"/>
            <a:ext cx="3924300" cy="830997"/>
          </a:xfrm>
          <a:prstGeom prst="rect">
            <a:avLst/>
          </a:prstGeom>
          <a:effectLst/>
        </p:spPr>
        <p:txBody>
          <a:bodyPr wrap="square" rtlCol="0" anchor="ctr">
            <a:spAutoFit/>
          </a:bodyPr>
          <a:lstStyle/>
          <a:p>
            <a:pPr algn="ctr"/>
            <a:r>
              <a:rPr lang="en-US" sz="2400" b="1" i="0" u="none" spc="0" dirty="0" smtClean="0">
                <a:solidFill>
                  <a:srgbClr val="000000"/>
                </a:solidFill>
                <a:latin typeface="Nina Compressed"/>
              </a:rPr>
              <a:t>CAPD/ACDP 2015 ANNUAL MEETING</a:t>
            </a:r>
          </a:p>
        </p:txBody>
      </p:sp>
      <p:sp>
        <p:nvSpPr>
          <p:cNvPr id="259" name="SubTitle"/>
          <p:cNvSpPr txBox="1"/>
          <p:nvPr/>
        </p:nvSpPr>
        <p:spPr>
          <a:xfrm>
            <a:off x="3514725" y="2270909"/>
            <a:ext cx="3705225" cy="954107"/>
          </a:xfrm>
          <a:prstGeom prst="rect">
            <a:avLst/>
          </a:prstGeom>
          <a:effectLst/>
        </p:spPr>
        <p:txBody>
          <a:bodyPr wrap="square" rtlCol="0" anchor="ctr">
            <a:spAutoFit/>
          </a:bodyPr>
          <a:lstStyle/>
          <a:p>
            <a:pPr algn="ctr"/>
            <a:r>
              <a:rPr lang="en-US" sz="2800" b="1" i="0" u="none" spc="0" dirty="0" smtClean="0">
                <a:solidFill>
                  <a:srgbClr val="000000"/>
                </a:solidFill>
                <a:latin typeface="Nina Compressed"/>
              </a:rPr>
              <a:t>Halifax, Nova Scotia        September 25-26</a:t>
            </a:r>
          </a:p>
        </p:txBody>
      </p:sp>
      <p:pic>
        <p:nvPicPr>
          <p:cNvPr id="260" name="Nova+Scotia+Flag.jpg"/>
          <p:cNvPicPr>
            <a:picLocks noChangeAspect="1"/>
          </p:cNvPicPr>
          <p:nvPr/>
        </p:nvPicPr>
        <p:blipFill>
          <a:blip r:embed="rId2"/>
          <a:stretch>
            <a:fillRect/>
          </a:stretch>
        </p:blipFill>
        <p:spPr>
          <a:xfrm>
            <a:off x="3848100" y="3600450"/>
            <a:ext cx="3028950" cy="1514475"/>
          </a:xfrm>
          <a:prstGeom prst="rect">
            <a:avLst/>
          </a:prstGeom>
          <a:effectLst/>
        </p:spPr>
      </p:pic>
      <p:pic>
        <p:nvPicPr>
          <p:cNvPr id="261" name="IMG_6849+333.jpg 2"/>
          <p:cNvPicPr>
            <a:picLocks noChangeAspect="1"/>
          </p:cNvPicPr>
          <p:nvPr/>
        </p:nvPicPr>
        <p:blipFill>
          <a:blip r:embed="rId3"/>
          <a:stretch>
            <a:fillRect/>
          </a:stretch>
        </p:blipFill>
        <p:spPr>
          <a:xfrm>
            <a:off x="0" y="0"/>
            <a:ext cx="3248025" cy="5715000"/>
          </a:xfrm>
          <a:prstGeom prst="rect">
            <a:avLst/>
          </a:prstGeom>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3" name="IMG_7000.jpg"/>
          <p:cNvPicPr>
            <a:picLocks noChangeAspect="1"/>
          </p:cNvPicPr>
          <p:nvPr/>
        </p:nvPicPr>
        <p:blipFill>
          <a:blip r:embed="rId2"/>
          <a:stretch>
            <a:fillRect/>
          </a:stretch>
        </p:blipFill>
        <p:spPr>
          <a:xfrm>
            <a:off x="0" y="171450"/>
            <a:ext cx="7600950" cy="5372100"/>
          </a:xfrm>
          <a:prstGeom prst="rect">
            <a:avLst/>
          </a:prstGeom>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5" name="IMG_7171.jpg"/>
          <p:cNvPicPr>
            <a:picLocks noChangeAspect="1"/>
          </p:cNvPicPr>
          <p:nvPr/>
        </p:nvPicPr>
        <p:blipFill>
          <a:blip r:embed="rId2"/>
          <a:stretch>
            <a:fillRect/>
          </a:stretch>
        </p:blipFill>
        <p:spPr>
          <a:xfrm>
            <a:off x="0" y="0"/>
            <a:ext cx="3564433" cy="5715000"/>
          </a:xfrm>
          <a:prstGeom prst="rect">
            <a:avLst/>
          </a:prstGeom>
          <a:effectLst/>
        </p:spPr>
      </p:pic>
      <p:pic>
        <p:nvPicPr>
          <p:cNvPr id="306" name="IMG_7174.jpg"/>
          <p:cNvPicPr>
            <a:picLocks noChangeAspect="1"/>
          </p:cNvPicPr>
          <p:nvPr/>
        </p:nvPicPr>
        <p:blipFill>
          <a:blip r:embed="rId3"/>
          <a:stretch>
            <a:fillRect/>
          </a:stretch>
        </p:blipFill>
        <p:spPr>
          <a:xfrm>
            <a:off x="3810000" y="0"/>
            <a:ext cx="3802558" cy="5715000"/>
          </a:xfrm>
          <a:prstGeom prst="rect">
            <a:avLst/>
          </a:prstGeom>
          <a:effectLst/>
        </p:spPr>
      </p:pic>
      <p:sp>
        <p:nvSpPr>
          <p:cNvPr id="307" name="Rectangle2 1"/>
          <p:cNvSpPr/>
          <p:nvPr/>
        </p:nvSpPr>
        <p:spPr>
          <a:xfrm>
            <a:off x="3543300" y="-47625"/>
            <a:ext cx="381000" cy="5838825"/>
          </a:xfrm>
          <a:prstGeom prst="rect">
            <a:avLst/>
          </a:prstGeom>
          <a:solidFill>
            <a:srgbClr val="000000"/>
          </a:solidFill>
          <a:effectLst/>
        </p:spPr>
        <p:txBody>
          <a:bodyPr wrap="square" rtlCol="0" anchor="ctr">
            <a:spAutoFit/>
          </a:bodyPr>
          <a:lstStyle/>
          <a:p>
            <a:pPr algn="ctr"/>
            <a:endParaRPr/>
          </a:p>
        </p:txBody>
      </p:sp>
      <p:sp>
        <p:nvSpPr>
          <p:cNvPr id="308" name="Rectangle2 2"/>
          <p:cNvSpPr/>
          <p:nvPr/>
        </p:nvSpPr>
        <p:spPr>
          <a:xfrm>
            <a:off x="3810000" y="0"/>
            <a:ext cx="3876675" cy="161925"/>
          </a:xfrm>
          <a:prstGeom prst="rect">
            <a:avLst/>
          </a:prstGeom>
          <a:solidFill>
            <a:srgbClr val="000000"/>
          </a:solidFill>
          <a:effectLst/>
        </p:spPr>
        <p:txBody>
          <a:bodyPr wrap="square" rtlCol="0" anchor="ctr">
            <a:spAutoFit/>
          </a:bodyPr>
          <a:lstStyle/>
          <a:p>
            <a:pPr algn="ctr"/>
            <a:endParaRPr/>
          </a:p>
        </p:txBody>
      </p:sp>
      <p:sp>
        <p:nvSpPr>
          <p:cNvPr id="309" name="Rectangle2 3"/>
          <p:cNvSpPr/>
          <p:nvPr/>
        </p:nvSpPr>
        <p:spPr>
          <a:xfrm>
            <a:off x="7381875" y="47625"/>
            <a:ext cx="314325" cy="5657850"/>
          </a:xfrm>
          <a:prstGeom prst="rect">
            <a:avLst/>
          </a:prstGeom>
          <a:solidFill>
            <a:srgbClr val="000000"/>
          </a:solidFill>
          <a:effectLst/>
        </p:spPr>
        <p:txBody>
          <a:bodyPr wrap="square" rtlCol="0" anchor="ctr">
            <a:spAutoFit/>
          </a:bodyPr>
          <a:lstStyle/>
          <a:p>
            <a:pPr algn="ct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1" name="IMG_6942.jpg"/>
          <p:cNvPicPr>
            <a:picLocks noChangeAspect="1"/>
          </p:cNvPicPr>
          <p:nvPr/>
        </p:nvPicPr>
        <p:blipFill>
          <a:blip r:embed="rId2"/>
          <a:stretch>
            <a:fillRect/>
          </a:stretch>
        </p:blipFill>
        <p:spPr>
          <a:xfrm>
            <a:off x="9525" y="171450"/>
            <a:ext cx="7600950" cy="5067300"/>
          </a:xfrm>
          <a:prstGeom prst="rect">
            <a:avLst/>
          </a:prstGeom>
          <a:effectLst/>
        </p:spPr>
      </p:pic>
      <p:sp>
        <p:nvSpPr>
          <p:cNvPr id="312" name="TextBox 1"/>
          <p:cNvSpPr txBox="1"/>
          <p:nvPr/>
        </p:nvSpPr>
        <p:spPr>
          <a:xfrm>
            <a:off x="619125" y="5353050"/>
            <a:ext cx="6372225" cy="261610"/>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Dr. Joel Berg, the Keynote Speaker, talking on "The Continuum of Caries Management"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4" name="IMG_7007.jpg"/>
          <p:cNvPicPr>
            <a:picLocks noChangeAspect="1"/>
          </p:cNvPicPr>
          <p:nvPr/>
        </p:nvPicPr>
        <p:blipFill>
          <a:blip r:embed="rId2"/>
          <a:stretch>
            <a:fillRect/>
          </a:stretch>
        </p:blipFill>
        <p:spPr>
          <a:xfrm>
            <a:off x="1905000" y="0"/>
            <a:ext cx="3800475" cy="5705475"/>
          </a:xfrm>
          <a:prstGeom prst="rect">
            <a:avLst/>
          </a:prstGeom>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6" name="IMG_6948.jpg"/>
          <p:cNvPicPr>
            <a:picLocks noChangeAspect="1"/>
          </p:cNvPicPr>
          <p:nvPr/>
        </p:nvPicPr>
        <p:blipFill>
          <a:blip r:embed="rId2"/>
          <a:stretch>
            <a:fillRect/>
          </a:stretch>
        </p:blipFill>
        <p:spPr>
          <a:xfrm>
            <a:off x="0" y="571500"/>
            <a:ext cx="7610475" cy="4572000"/>
          </a:xfrm>
          <a:prstGeom prst="rect">
            <a:avLst/>
          </a:prstGeom>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 name="TextBox 1"/>
          <p:cNvSpPr txBox="1"/>
          <p:nvPr/>
        </p:nvSpPr>
        <p:spPr>
          <a:xfrm>
            <a:off x="1790700" y="247650"/>
            <a:ext cx="3752850" cy="466725"/>
          </a:xfrm>
          <a:prstGeom prst="rect">
            <a:avLst/>
          </a:prstGeom>
          <a:effectLst/>
        </p:spPr>
        <p:txBody>
          <a:bodyPr wrap="square" rtlCol="0" anchor="t">
            <a:spAutoFit/>
          </a:bodyPr>
          <a:lstStyle/>
          <a:p>
            <a:pPr algn="ctr"/>
            <a:r>
              <a:rPr lang="en-US" sz="3300" b="1" i="0" u="none" spc="0" dirty="0" smtClean="0">
                <a:solidFill>
                  <a:srgbClr val="000000"/>
                </a:solidFill>
                <a:latin typeface="Nina Compressed"/>
              </a:rPr>
              <a:t>The Trade Show</a:t>
            </a:r>
          </a:p>
        </p:txBody>
      </p:sp>
      <p:pic>
        <p:nvPicPr>
          <p:cNvPr id="319" name="NuSmile_w+Smiles+Ahead+logo+blues+USE+THIS+ONE.jpg"/>
          <p:cNvPicPr>
            <a:picLocks noChangeAspect="1"/>
          </p:cNvPicPr>
          <p:nvPr/>
        </p:nvPicPr>
        <p:blipFill>
          <a:blip r:embed="rId2"/>
          <a:stretch>
            <a:fillRect/>
          </a:stretch>
        </p:blipFill>
        <p:spPr>
          <a:xfrm>
            <a:off x="876300" y="952500"/>
            <a:ext cx="2438400" cy="1219200"/>
          </a:xfrm>
          <a:prstGeom prst="rect">
            <a:avLst/>
          </a:prstGeom>
          <a:effectLst/>
        </p:spPr>
      </p:pic>
      <p:pic>
        <p:nvPicPr>
          <p:cNvPr id="320" name="3m_ESPE_logo+Use.jpg"/>
          <p:cNvPicPr>
            <a:picLocks noChangeAspect="1"/>
          </p:cNvPicPr>
          <p:nvPr/>
        </p:nvPicPr>
        <p:blipFill>
          <a:blip r:embed="rId3"/>
          <a:stretch>
            <a:fillRect/>
          </a:stretch>
        </p:blipFill>
        <p:spPr>
          <a:xfrm>
            <a:off x="3667125" y="1047750"/>
            <a:ext cx="3114675" cy="942975"/>
          </a:xfrm>
          <a:prstGeom prst="rect">
            <a:avLst/>
          </a:prstGeom>
          <a:effectLst/>
        </p:spPr>
      </p:pic>
      <p:pic>
        <p:nvPicPr>
          <p:cNvPr id="321" name="EZ+Pedo+Big+Caslon+Logo+USE.jpg"/>
          <p:cNvPicPr>
            <a:picLocks noChangeAspect="1"/>
          </p:cNvPicPr>
          <p:nvPr/>
        </p:nvPicPr>
        <p:blipFill>
          <a:blip r:embed="rId4"/>
          <a:stretch>
            <a:fillRect/>
          </a:stretch>
        </p:blipFill>
        <p:spPr>
          <a:xfrm>
            <a:off x="1638300" y="2247900"/>
            <a:ext cx="2143125" cy="1590675"/>
          </a:xfrm>
          <a:prstGeom prst="rect">
            <a:avLst/>
          </a:prstGeom>
          <a:effectLst/>
        </p:spPr>
      </p:pic>
      <p:pic>
        <p:nvPicPr>
          <p:cNvPr id="322" name="HappyMouth-Logo.jpg"/>
          <p:cNvPicPr>
            <a:picLocks noChangeAspect="1"/>
          </p:cNvPicPr>
          <p:nvPr/>
        </p:nvPicPr>
        <p:blipFill>
          <a:blip r:embed="rId5"/>
          <a:stretch>
            <a:fillRect/>
          </a:stretch>
        </p:blipFill>
        <p:spPr>
          <a:xfrm>
            <a:off x="3657600" y="2190750"/>
            <a:ext cx="2790825" cy="1647825"/>
          </a:xfrm>
          <a:prstGeom prst="rect">
            <a:avLst/>
          </a:prstGeom>
          <a:effectLst/>
        </p:spPr>
      </p:pic>
      <p:pic>
        <p:nvPicPr>
          <p:cNvPr id="323" name="logo_cdspi_cmyk.jpg"/>
          <p:cNvPicPr>
            <a:picLocks noChangeAspect="1"/>
          </p:cNvPicPr>
          <p:nvPr/>
        </p:nvPicPr>
        <p:blipFill>
          <a:blip r:embed="rId6"/>
          <a:stretch>
            <a:fillRect/>
          </a:stretch>
        </p:blipFill>
        <p:spPr>
          <a:xfrm>
            <a:off x="1524000" y="3905250"/>
            <a:ext cx="1257300" cy="352425"/>
          </a:xfrm>
          <a:prstGeom prst="rect">
            <a:avLst/>
          </a:prstGeom>
          <a:effectLst/>
        </p:spPr>
      </p:pic>
      <p:pic>
        <p:nvPicPr>
          <p:cNvPr id="324" name="KinderKrowns2.jpg"/>
          <p:cNvPicPr>
            <a:picLocks noChangeAspect="1"/>
          </p:cNvPicPr>
          <p:nvPr/>
        </p:nvPicPr>
        <p:blipFill>
          <a:blip r:embed="rId7"/>
          <a:stretch>
            <a:fillRect/>
          </a:stretch>
        </p:blipFill>
        <p:spPr>
          <a:xfrm>
            <a:off x="3400425" y="3790950"/>
            <a:ext cx="695325" cy="676275"/>
          </a:xfrm>
          <a:prstGeom prst="rect">
            <a:avLst/>
          </a:prstGeom>
          <a:effectLst/>
        </p:spPr>
      </p:pic>
      <p:pic>
        <p:nvPicPr>
          <p:cNvPr id="325" name="Pro-Lite+standard+logo.jpg"/>
          <p:cNvPicPr>
            <a:picLocks noChangeAspect="1"/>
          </p:cNvPicPr>
          <p:nvPr/>
        </p:nvPicPr>
        <p:blipFill>
          <a:blip r:embed="rId8"/>
          <a:stretch>
            <a:fillRect/>
          </a:stretch>
        </p:blipFill>
        <p:spPr>
          <a:xfrm>
            <a:off x="4429125" y="3924300"/>
            <a:ext cx="1085850" cy="419100"/>
          </a:xfrm>
          <a:prstGeom prst="rect">
            <a:avLst/>
          </a:prstGeom>
          <a:effectLst/>
        </p:spPr>
      </p:pic>
      <p:pic>
        <p:nvPicPr>
          <p:cNvPr id="326" name="Canadian+Dental+Association.jpg"/>
          <p:cNvPicPr>
            <a:picLocks noChangeAspect="1"/>
          </p:cNvPicPr>
          <p:nvPr/>
        </p:nvPicPr>
        <p:blipFill>
          <a:blip r:embed="rId9"/>
          <a:stretch>
            <a:fillRect/>
          </a:stretch>
        </p:blipFill>
        <p:spPr>
          <a:xfrm>
            <a:off x="4486275" y="4676775"/>
            <a:ext cx="1323975" cy="704850"/>
          </a:xfrm>
          <a:prstGeom prst="rect">
            <a:avLst/>
          </a:prstGeom>
          <a:effectLst/>
        </p:spPr>
      </p:pic>
      <p:pic>
        <p:nvPicPr>
          <p:cNvPr id="327" name="DH+gold+NS+stamp+only+no+background.png"/>
          <p:cNvPicPr>
            <a:picLocks noChangeAspect="1"/>
          </p:cNvPicPr>
          <p:nvPr/>
        </p:nvPicPr>
        <p:blipFill>
          <a:blip r:embed="rId10"/>
          <a:stretch>
            <a:fillRect/>
          </a:stretch>
        </p:blipFill>
        <p:spPr>
          <a:xfrm>
            <a:off x="3324225" y="4752975"/>
            <a:ext cx="962025" cy="876300"/>
          </a:xfrm>
          <a:prstGeom prst="rect">
            <a:avLst/>
          </a:prstGeom>
          <a:effectLst/>
        </p:spPr>
      </p:pic>
      <p:pic>
        <p:nvPicPr>
          <p:cNvPr id="328" name="Canadian+Pediatric+Societyenfr.jpg"/>
          <p:cNvPicPr>
            <a:picLocks noChangeAspect="1"/>
          </p:cNvPicPr>
          <p:nvPr/>
        </p:nvPicPr>
        <p:blipFill>
          <a:blip r:embed="rId11"/>
          <a:stretch>
            <a:fillRect/>
          </a:stretch>
        </p:blipFill>
        <p:spPr>
          <a:xfrm>
            <a:off x="1581150" y="4772025"/>
            <a:ext cx="1304925" cy="619125"/>
          </a:xfrm>
          <a:prstGeom prst="rect">
            <a:avLst/>
          </a:prstGeom>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0" name="IMG_6953.jpg"/>
          <p:cNvPicPr>
            <a:picLocks noChangeAspect="1"/>
          </p:cNvPicPr>
          <p:nvPr/>
        </p:nvPicPr>
        <p:blipFill>
          <a:blip r:embed="rId2"/>
          <a:stretch>
            <a:fillRect/>
          </a:stretch>
        </p:blipFill>
        <p:spPr>
          <a:xfrm>
            <a:off x="0" y="0"/>
            <a:ext cx="5000625" cy="3276600"/>
          </a:xfrm>
          <a:prstGeom prst="rect">
            <a:avLst/>
          </a:prstGeom>
          <a:effectLst/>
        </p:spPr>
      </p:pic>
      <p:pic>
        <p:nvPicPr>
          <p:cNvPr id="331" name="IMG_6968.jpg"/>
          <p:cNvPicPr>
            <a:picLocks noChangeAspect="1"/>
          </p:cNvPicPr>
          <p:nvPr/>
        </p:nvPicPr>
        <p:blipFill>
          <a:blip r:embed="rId3"/>
          <a:stretch>
            <a:fillRect/>
          </a:stretch>
        </p:blipFill>
        <p:spPr>
          <a:xfrm>
            <a:off x="2619375" y="2371725"/>
            <a:ext cx="5000625" cy="3333750"/>
          </a:xfrm>
          <a:prstGeom prst="rect">
            <a:avLst/>
          </a:prstGeom>
          <a:effectLst/>
        </p:spPr>
      </p:pic>
      <p:pic>
        <p:nvPicPr>
          <p:cNvPr id="332" name="NuSmile_w+Smiles+Ahead+logo+blues+USE+THIS+ONE.jpg"/>
          <p:cNvPicPr>
            <a:picLocks noChangeAspect="1"/>
          </p:cNvPicPr>
          <p:nvPr/>
        </p:nvPicPr>
        <p:blipFill>
          <a:blip r:embed="rId4"/>
          <a:stretch>
            <a:fillRect/>
          </a:stretch>
        </p:blipFill>
        <p:spPr>
          <a:xfrm>
            <a:off x="5295900" y="495300"/>
            <a:ext cx="2019300" cy="1009650"/>
          </a:xfrm>
          <a:prstGeom prst="rect">
            <a:avLst/>
          </a:prstGeom>
          <a:effectLst/>
        </p:spPr>
      </p:pic>
      <p:pic>
        <p:nvPicPr>
          <p:cNvPr id="333" name="NuSmile_w+Smiles+Ahead+logo+blues+USE+THIS+ONE.jpg 1"/>
          <p:cNvPicPr>
            <a:picLocks noChangeAspect="1"/>
          </p:cNvPicPr>
          <p:nvPr/>
        </p:nvPicPr>
        <p:blipFill>
          <a:blip r:embed="rId4"/>
          <a:stretch>
            <a:fillRect/>
          </a:stretch>
        </p:blipFill>
        <p:spPr>
          <a:xfrm>
            <a:off x="200025" y="4086225"/>
            <a:ext cx="2019300" cy="1009650"/>
          </a:xfrm>
          <a:prstGeom prst="rect">
            <a:avLst/>
          </a:prstGeom>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5" name="IMG_6958.jpg"/>
          <p:cNvPicPr>
            <a:picLocks noChangeAspect="1"/>
          </p:cNvPicPr>
          <p:nvPr/>
        </p:nvPicPr>
        <p:blipFill>
          <a:blip r:embed="rId2"/>
          <a:stretch>
            <a:fillRect/>
          </a:stretch>
        </p:blipFill>
        <p:spPr>
          <a:xfrm>
            <a:off x="542925" y="0"/>
            <a:ext cx="6524625" cy="5715000"/>
          </a:xfrm>
          <a:prstGeom prst="rect">
            <a:avLst/>
          </a:prstGeom>
          <a:effectLst/>
        </p:spPr>
      </p:pic>
      <p:pic>
        <p:nvPicPr>
          <p:cNvPr id="336" name="3m_ESPE_logo+Use.jpg"/>
          <p:cNvPicPr>
            <a:picLocks noChangeAspect="1"/>
          </p:cNvPicPr>
          <p:nvPr/>
        </p:nvPicPr>
        <p:blipFill>
          <a:blip r:embed="rId3"/>
          <a:stretch>
            <a:fillRect/>
          </a:stretch>
        </p:blipFill>
        <p:spPr>
          <a:xfrm>
            <a:off x="3048000" y="5048250"/>
            <a:ext cx="1733550" cy="533400"/>
          </a:xfrm>
          <a:prstGeom prst="rect">
            <a:avLst/>
          </a:prstGeom>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8" name="IMG_6973.jpg"/>
          <p:cNvPicPr>
            <a:picLocks noChangeAspect="1"/>
          </p:cNvPicPr>
          <p:nvPr/>
        </p:nvPicPr>
        <p:blipFill>
          <a:blip r:embed="rId2"/>
          <a:stretch>
            <a:fillRect/>
          </a:stretch>
        </p:blipFill>
        <p:spPr>
          <a:xfrm>
            <a:off x="0" y="323850"/>
            <a:ext cx="7600950" cy="5067300"/>
          </a:xfrm>
          <a:prstGeom prst="rect">
            <a:avLst/>
          </a:prstGeom>
          <a:effectLst/>
        </p:spPr>
      </p:pic>
      <p:pic>
        <p:nvPicPr>
          <p:cNvPr id="339" name="EZ+Pedo+Big+Caslon+Logo+USE.jpg"/>
          <p:cNvPicPr>
            <a:picLocks noChangeAspect="1"/>
          </p:cNvPicPr>
          <p:nvPr/>
        </p:nvPicPr>
        <p:blipFill>
          <a:blip r:embed="rId3"/>
          <a:stretch>
            <a:fillRect/>
          </a:stretch>
        </p:blipFill>
        <p:spPr>
          <a:xfrm>
            <a:off x="0" y="4733925"/>
            <a:ext cx="1323975" cy="981075"/>
          </a:xfrm>
          <a:prstGeom prst="rect">
            <a:avLst/>
          </a:prstGeom>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1" name="IMG_6954.jpg"/>
          <p:cNvPicPr>
            <a:picLocks noChangeAspect="1"/>
          </p:cNvPicPr>
          <p:nvPr/>
        </p:nvPicPr>
        <p:blipFill>
          <a:blip r:embed="rId2"/>
          <a:stretch>
            <a:fillRect/>
          </a:stretch>
        </p:blipFill>
        <p:spPr>
          <a:xfrm>
            <a:off x="466725" y="0"/>
            <a:ext cx="6667500" cy="5715000"/>
          </a:xfrm>
          <a:prstGeom prst="rect">
            <a:avLst/>
          </a:prstGeom>
          <a:effectLst/>
        </p:spPr>
      </p:pic>
      <p:pic>
        <p:nvPicPr>
          <p:cNvPr id="342" name="HappyMouth-Logo.jpg"/>
          <p:cNvPicPr>
            <a:picLocks noChangeAspect="1"/>
          </p:cNvPicPr>
          <p:nvPr/>
        </p:nvPicPr>
        <p:blipFill>
          <a:blip r:embed="rId3"/>
          <a:stretch>
            <a:fillRect/>
          </a:stretch>
        </p:blipFill>
        <p:spPr>
          <a:xfrm>
            <a:off x="657225" y="4857750"/>
            <a:ext cx="1247775" cy="742950"/>
          </a:xfrm>
          <a:prstGeom prst="rect">
            <a:avLst/>
          </a:prstGeom>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 name="Title"/>
          <p:cNvSpPr txBox="1"/>
          <p:nvPr/>
        </p:nvSpPr>
        <p:spPr>
          <a:xfrm>
            <a:off x="381000" y="374362"/>
            <a:ext cx="6810375" cy="584775"/>
          </a:xfrm>
          <a:prstGeom prst="rect">
            <a:avLst/>
          </a:prstGeom>
          <a:effectLst/>
        </p:spPr>
        <p:txBody>
          <a:bodyPr wrap="square" rtlCol="0" anchor="ctr">
            <a:spAutoFit/>
          </a:bodyPr>
          <a:lstStyle/>
          <a:p>
            <a:pPr algn="ctr"/>
            <a:r>
              <a:rPr lang="en-US" sz="3200" b="1" i="0" u="none" spc="0" dirty="0" smtClean="0">
                <a:solidFill>
                  <a:srgbClr val="000000"/>
                </a:solidFill>
                <a:latin typeface="Nina Compressed"/>
              </a:rPr>
              <a:t>Local Organizing Committee</a:t>
            </a:r>
          </a:p>
        </p:txBody>
      </p:sp>
      <p:sp>
        <p:nvSpPr>
          <p:cNvPr id="264" name="Body"/>
          <p:cNvSpPr txBox="1"/>
          <p:nvPr/>
        </p:nvSpPr>
        <p:spPr>
          <a:xfrm>
            <a:off x="295275" y="1219200"/>
            <a:ext cx="6810375" cy="962025"/>
          </a:xfrm>
          <a:prstGeom prst="rect">
            <a:avLst/>
          </a:prstGeom>
          <a:effectLst/>
        </p:spPr>
        <p:txBody>
          <a:bodyPr wrap="square" rtlCol="0" anchor="t">
            <a:spAutoFit/>
          </a:bodyPr>
          <a:lstStyle/>
          <a:p>
            <a:pPr algn="ctr"/>
            <a:r>
              <a:rPr lang="en-US" sz="2025" b="1" i="0" u="none" spc="0" dirty="0" smtClean="0">
                <a:solidFill>
                  <a:srgbClr val="000000"/>
                </a:solidFill>
                <a:latin typeface="Nina Compressed"/>
              </a:rPr>
              <a:t>Dr. Jennifer MacLellan, Chair</a:t>
            </a:r>
          </a:p>
          <a:p>
            <a:pPr algn="ctr"/>
            <a:r>
              <a:rPr lang="en-US" sz="1650" b="1" i="0" u="none" spc="0" dirty="0" smtClean="0">
                <a:solidFill>
                  <a:srgbClr val="000000"/>
                </a:solidFill>
                <a:latin typeface="Nina Compressed"/>
              </a:rPr>
              <a:t>Drs. Ross Anderson, Tracy Doyle, Heather Dyment, Anil Joshi</a:t>
            </a:r>
          </a:p>
        </p:txBody>
      </p:sp>
      <p:sp>
        <p:nvSpPr>
          <p:cNvPr id="265" name="Title 1"/>
          <p:cNvSpPr txBox="1"/>
          <p:nvPr/>
        </p:nvSpPr>
        <p:spPr>
          <a:xfrm>
            <a:off x="4933950" y="3238500"/>
            <a:ext cx="2628900" cy="1015663"/>
          </a:xfrm>
          <a:prstGeom prst="rect">
            <a:avLst/>
          </a:prstGeom>
          <a:effectLst/>
        </p:spPr>
        <p:txBody>
          <a:bodyPr wrap="square" rtlCol="0" anchor="ctr">
            <a:spAutoFit/>
          </a:bodyPr>
          <a:lstStyle/>
          <a:p>
            <a:pPr algn="ctr"/>
            <a:r>
              <a:rPr lang="en-US" sz="2000" b="1" i="0" u="none" spc="0" dirty="0" smtClean="0">
                <a:solidFill>
                  <a:srgbClr val="000000"/>
                </a:solidFill>
                <a:latin typeface="Nina Compressed"/>
              </a:rPr>
              <a:t>Conference Venue</a:t>
            </a:r>
          </a:p>
          <a:p>
            <a:pPr algn="ctr"/>
            <a:r>
              <a:rPr lang="en-US" sz="2000" b="1" i="0" u="none" spc="0" dirty="0" smtClean="0">
                <a:solidFill>
                  <a:srgbClr val="000000"/>
                </a:solidFill>
                <a:latin typeface="Nina Compressed"/>
              </a:rPr>
              <a:t>Halifax Marriott Harbourfront Hotel</a:t>
            </a:r>
          </a:p>
        </p:txBody>
      </p:sp>
      <p:pic>
        <p:nvPicPr>
          <p:cNvPr id="266" name="IMG_6834.jpg"/>
          <p:cNvPicPr>
            <a:picLocks noChangeAspect="1"/>
          </p:cNvPicPr>
          <p:nvPr/>
        </p:nvPicPr>
        <p:blipFill>
          <a:blip r:embed="rId2"/>
          <a:stretch>
            <a:fillRect/>
          </a:stretch>
        </p:blipFill>
        <p:spPr>
          <a:xfrm>
            <a:off x="209550" y="2647950"/>
            <a:ext cx="4724400" cy="2781300"/>
          </a:xfrm>
          <a:prstGeom prst="rect">
            <a:avLst/>
          </a:prstGeom>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4" name="IMG_6965.jpg"/>
          <p:cNvPicPr>
            <a:picLocks noChangeAspect="1"/>
          </p:cNvPicPr>
          <p:nvPr/>
        </p:nvPicPr>
        <p:blipFill>
          <a:blip r:embed="rId2"/>
          <a:stretch>
            <a:fillRect/>
          </a:stretch>
        </p:blipFill>
        <p:spPr>
          <a:xfrm>
            <a:off x="0" y="323850"/>
            <a:ext cx="7600950" cy="5067300"/>
          </a:xfrm>
          <a:prstGeom prst="rect">
            <a:avLst/>
          </a:prstGeom>
          <a:effectLst/>
        </p:spPr>
      </p:pic>
      <p:pic>
        <p:nvPicPr>
          <p:cNvPr id="345" name="Pro-Lite+standard+logo.jpg"/>
          <p:cNvPicPr>
            <a:picLocks noChangeAspect="1"/>
          </p:cNvPicPr>
          <p:nvPr/>
        </p:nvPicPr>
        <p:blipFill>
          <a:blip r:embed="rId3"/>
          <a:stretch>
            <a:fillRect/>
          </a:stretch>
        </p:blipFill>
        <p:spPr>
          <a:xfrm>
            <a:off x="0" y="4810125"/>
            <a:ext cx="1447800" cy="571500"/>
          </a:xfrm>
          <a:prstGeom prst="rect">
            <a:avLst/>
          </a:prstGeom>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7" name="IMG_6997.jpg"/>
          <p:cNvPicPr>
            <a:picLocks noChangeAspect="1"/>
          </p:cNvPicPr>
          <p:nvPr/>
        </p:nvPicPr>
        <p:blipFill>
          <a:blip r:embed="rId2"/>
          <a:stretch>
            <a:fillRect/>
          </a:stretch>
        </p:blipFill>
        <p:spPr>
          <a:xfrm>
            <a:off x="180975" y="0"/>
            <a:ext cx="7248525" cy="5715000"/>
          </a:xfrm>
          <a:prstGeom prst="rect">
            <a:avLst/>
          </a:prstGeom>
          <a:effectLst/>
        </p:spPr>
      </p:pic>
      <p:pic>
        <p:nvPicPr>
          <p:cNvPr id="348" name="KinderKrowns2.jpg 1"/>
          <p:cNvPicPr>
            <a:picLocks noChangeAspect="1"/>
          </p:cNvPicPr>
          <p:nvPr/>
        </p:nvPicPr>
        <p:blipFill>
          <a:blip r:embed="rId3"/>
          <a:stretch>
            <a:fillRect/>
          </a:stretch>
        </p:blipFill>
        <p:spPr>
          <a:xfrm>
            <a:off x="238125" y="4981575"/>
            <a:ext cx="676275" cy="666750"/>
          </a:xfrm>
          <a:prstGeom prst="rect">
            <a:avLst/>
          </a:prstGeom>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0" name="IMG_6992.jpg"/>
          <p:cNvPicPr>
            <a:picLocks noChangeAspect="1"/>
          </p:cNvPicPr>
          <p:nvPr/>
        </p:nvPicPr>
        <p:blipFill>
          <a:blip r:embed="rId2"/>
          <a:stretch>
            <a:fillRect/>
          </a:stretch>
        </p:blipFill>
        <p:spPr>
          <a:xfrm>
            <a:off x="1352550" y="0"/>
            <a:ext cx="5334000" cy="5715000"/>
          </a:xfrm>
          <a:prstGeom prst="rect">
            <a:avLst/>
          </a:prstGeom>
          <a:effectLst/>
        </p:spPr>
      </p:pic>
      <p:pic>
        <p:nvPicPr>
          <p:cNvPr id="351" name="logo_cdspi_cmyk.jpg"/>
          <p:cNvPicPr>
            <a:picLocks noChangeAspect="1"/>
          </p:cNvPicPr>
          <p:nvPr/>
        </p:nvPicPr>
        <p:blipFill>
          <a:blip r:embed="rId3"/>
          <a:stretch>
            <a:fillRect/>
          </a:stretch>
        </p:blipFill>
        <p:spPr>
          <a:xfrm>
            <a:off x="133350" y="5229225"/>
            <a:ext cx="1028700" cy="295275"/>
          </a:xfrm>
          <a:prstGeom prst="rect">
            <a:avLst/>
          </a:prstGeom>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3" name="IMG_7247.jpg"/>
          <p:cNvPicPr>
            <a:picLocks noChangeAspect="1"/>
          </p:cNvPicPr>
          <p:nvPr/>
        </p:nvPicPr>
        <p:blipFill>
          <a:blip r:embed="rId2"/>
          <a:stretch>
            <a:fillRect/>
          </a:stretch>
        </p:blipFill>
        <p:spPr>
          <a:xfrm>
            <a:off x="485775" y="0"/>
            <a:ext cx="6635102" cy="5715000"/>
          </a:xfrm>
          <a:prstGeom prst="rect">
            <a:avLst/>
          </a:prstGeom>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5" name="IMG_6989.jpg"/>
          <p:cNvPicPr>
            <a:picLocks noChangeAspect="1"/>
          </p:cNvPicPr>
          <p:nvPr/>
        </p:nvPicPr>
        <p:blipFill>
          <a:blip r:embed="rId2"/>
          <a:stretch>
            <a:fillRect/>
          </a:stretch>
        </p:blipFill>
        <p:spPr>
          <a:xfrm>
            <a:off x="1419225" y="0"/>
            <a:ext cx="3800475" cy="5715000"/>
          </a:xfrm>
          <a:prstGeom prst="rect">
            <a:avLst/>
          </a:prstGeom>
          <a:effectLst/>
        </p:spPr>
      </p:pic>
      <p:pic>
        <p:nvPicPr>
          <p:cNvPr id="356" name="DH+gold+NS+stamp+only+no+background.png"/>
          <p:cNvPicPr>
            <a:picLocks noChangeAspect="1"/>
          </p:cNvPicPr>
          <p:nvPr/>
        </p:nvPicPr>
        <p:blipFill>
          <a:blip r:embed="rId3"/>
          <a:stretch>
            <a:fillRect/>
          </a:stretch>
        </p:blipFill>
        <p:spPr>
          <a:xfrm>
            <a:off x="5524500" y="3981450"/>
            <a:ext cx="1781175" cy="1628775"/>
          </a:xfrm>
          <a:prstGeom prst="rect">
            <a:avLst/>
          </a:prstGeom>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8" name="IMG_7021.jpg"/>
          <p:cNvPicPr>
            <a:picLocks noChangeAspect="1"/>
          </p:cNvPicPr>
          <p:nvPr/>
        </p:nvPicPr>
        <p:blipFill>
          <a:blip r:embed="rId2"/>
          <a:stretch>
            <a:fillRect/>
          </a:stretch>
        </p:blipFill>
        <p:spPr>
          <a:xfrm>
            <a:off x="3971925" y="0"/>
            <a:ext cx="3648075" cy="4000500"/>
          </a:xfrm>
          <a:prstGeom prst="rect">
            <a:avLst/>
          </a:prstGeom>
          <a:effectLst/>
        </p:spPr>
      </p:pic>
      <p:pic>
        <p:nvPicPr>
          <p:cNvPr id="359" name="IMG_7019.jpg"/>
          <p:cNvPicPr>
            <a:picLocks noChangeAspect="1"/>
          </p:cNvPicPr>
          <p:nvPr/>
        </p:nvPicPr>
        <p:blipFill>
          <a:blip r:embed="rId3"/>
          <a:stretch>
            <a:fillRect/>
          </a:stretch>
        </p:blipFill>
        <p:spPr>
          <a:xfrm>
            <a:off x="-47625" y="-9525"/>
            <a:ext cx="3714750" cy="4038600"/>
          </a:xfrm>
          <a:prstGeom prst="rect">
            <a:avLst/>
          </a:prstGeom>
          <a:effectLst/>
        </p:spPr>
      </p:pic>
      <p:pic>
        <p:nvPicPr>
          <p:cNvPr id="360" name="IMG_7031.jpg"/>
          <p:cNvPicPr>
            <a:picLocks noChangeAspect="1"/>
          </p:cNvPicPr>
          <p:nvPr/>
        </p:nvPicPr>
        <p:blipFill>
          <a:blip r:embed="rId4"/>
          <a:stretch>
            <a:fillRect/>
          </a:stretch>
        </p:blipFill>
        <p:spPr>
          <a:xfrm>
            <a:off x="2466975" y="2038350"/>
            <a:ext cx="2686050" cy="2752725"/>
          </a:xfrm>
          <a:prstGeom prst="rect">
            <a:avLst/>
          </a:prstGeom>
          <a:effectLst/>
        </p:spPr>
      </p:pic>
      <p:sp>
        <p:nvSpPr>
          <p:cNvPr id="361" name="TextBox 1"/>
          <p:cNvSpPr txBox="1"/>
          <p:nvPr/>
        </p:nvSpPr>
        <p:spPr>
          <a:xfrm>
            <a:off x="171450" y="4972050"/>
            <a:ext cx="7267575" cy="261610"/>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Halifax Mayor Michael Savage formally welcomes the Annual Meeting delegates to Halifax</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 name="IMG_7024.jpg"/>
          <p:cNvPicPr>
            <a:picLocks noChangeAspect="1"/>
          </p:cNvPicPr>
          <p:nvPr/>
        </p:nvPicPr>
        <p:blipFill>
          <a:blip r:embed="rId2"/>
          <a:stretch>
            <a:fillRect/>
          </a:stretch>
        </p:blipFill>
        <p:spPr>
          <a:xfrm>
            <a:off x="0" y="180975"/>
            <a:ext cx="7600950" cy="5067300"/>
          </a:xfrm>
          <a:prstGeom prst="rect">
            <a:avLst/>
          </a:prstGeom>
          <a:effectLst/>
        </p:spPr>
      </p:pic>
      <p:sp>
        <p:nvSpPr>
          <p:cNvPr id="364" name="TextBox 1"/>
          <p:cNvSpPr txBox="1"/>
          <p:nvPr/>
        </p:nvSpPr>
        <p:spPr>
          <a:xfrm>
            <a:off x="257175" y="5257800"/>
            <a:ext cx="7096125" cy="430887"/>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The Mayor's humourous message and serious appreciation for the work of the IWK Health Centre in Halifax, captivated the audience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6" name="IMG_7041.jpg"/>
          <p:cNvPicPr>
            <a:picLocks noChangeAspect="1"/>
          </p:cNvPicPr>
          <p:nvPr/>
        </p:nvPicPr>
        <p:blipFill>
          <a:blip r:embed="rId2"/>
          <a:stretch>
            <a:fillRect/>
          </a:stretch>
        </p:blipFill>
        <p:spPr>
          <a:xfrm>
            <a:off x="190500" y="571500"/>
            <a:ext cx="3314700" cy="3695700"/>
          </a:xfrm>
          <a:prstGeom prst="rect">
            <a:avLst/>
          </a:prstGeom>
          <a:effectLst/>
        </p:spPr>
      </p:pic>
      <p:pic>
        <p:nvPicPr>
          <p:cNvPr id="367" name="IMG_7039.jpg"/>
          <p:cNvPicPr>
            <a:picLocks noChangeAspect="1"/>
          </p:cNvPicPr>
          <p:nvPr/>
        </p:nvPicPr>
        <p:blipFill>
          <a:blip r:embed="rId3"/>
          <a:stretch>
            <a:fillRect/>
          </a:stretch>
        </p:blipFill>
        <p:spPr>
          <a:xfrm>
            <a:off x="3771900" y="523875"/>
            <a:ext cx="3714750" cy="3705225"/>
          </a:xfrm>
          <a:prstGeom prst="rect">
            <a:avLst/>
          </a:prstGeom>
          <a:effectLst/>
        </p:spPr>
      </p:pic>
      <p:sp>
        <p:nvSpPr>
          <p:cNvPr id="368" name="TextBox 1"/>
          <p:cNvSpPr txBox="1"/>
          <p:nvPr/>
        </p:nvSpPr>
        <p:spPr>
          <a:xfrm>
            <a:off x="381000" y="4457700"/>
            <a:ext cx="7029450" cy="600164"/>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Jeff Turner, the New Business Development Manager at Destination Halifax, presents Dr. Jennifer MacLellan, Chair of the Halifax Local Organizing Commiittee, with the Halifax Ambassador Award for her work in promoting the city.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0" name="IMG_7060.jpg"/>
          <p:cNvPicPr>
            <a:picLocks noChangeAspect="1"/>
          </p:cNvPicPr>
          <p:nvPr/>
        </p:nvPicPr>
        <p:blipFill>
          <a:blip r:embed="rId2"/>
          <a:stretch>
            <a:fillRect/>
          </a:stretch>
        </p:blipFill>
        <p:spPr>
          <a:xfrm>
            <a:off x="409575" y="0"/>
            <a:ext cx="4314825" cy="5715000"/>
          </a:xfrm>
          <a:prstGeom prst="rect">
            <a:avLst/>
          </a:prstGeom>
          <a:effectLst/>
        </p:spPr>
      </p:pic>
      <p:sp>
        <p:nvSpPr>
          <p:cNvPr id="371" name="TextBox 1"/>
          <p:cNvSpPr txBox="1"/>
          <p:nvPr/>
        </p:nvSpPr>
        <p:spPr>
          <a:xfrm>
            <a:off x="5124450" y="2647950"/>
            <a:ext cx="2181225" cy="769441"/>
          </a:xfrm>
          <a:prstGeom prst="rect">
            <a:avLst/>
          </a:prstGeom>
          <a:solidFill>
            <a:srgbClr val="000000"/>
          </a:solidFill>
          <a:effectLst/>
        </p:spPr>
        <p:txBody>
          <a:bodyPr wrap="square" rtlCol="0" anchor="t">
            <a:spAutoFit/>
          </a:bodyPr>
          <a:lstStyle/>
          <a:p>
            <a:pPr algn="l"/>
            <a:r>
              <a:rPr lang="en-US" sz="1100" b="1" i="0" u="none" spc="0" dirty="0" smtClean="0">
                <a:solidFill>
                  <a:srgbClr val="FFFFFF"/>
                </a:solidFill>
                <a:latin typeface="Arial" panose="020B0604020202020204" pitchFamily="34" charset="0"/>
                <a:cs typeface="Arial" panose="020B0604020202020204" pitchFamily="34" charset="0"/>
              </a:rPr>
              <a:t>Friday Night Welcome Reception at the Maritime Museum of the Atlantic, with music by The Fine Tuners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3" name="IMG_7067.jpg"/>
          <p:cNvPicPr>
            <a:picLocks noChangeAspect="1"/>
          </p:cNvPicPr>
          <p:nvPr/>
        </p:nvPicPr>
        <p:blipFill>
          <a:blip r:embed="rId2"/>
          <a:stretch>
            <a:fillRect/>
          </a:stretch>
        </p:blipFill>
        <p:spPr>
          <a:xfrm>
            <a:off x="1247775" y="0"/>
            <a:ext cx="5476875" cy="5715000"/>
          </a:xfrm>
          <a:prstGeom prst="rect">
            <a:avLst/>
          </a:prstGeom>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8" name="IMG_7064_edited-1.jpg"/>
          <p:cNvPicPr>
            <a:picLocks noChangeAspect="1"/>
          </p:cNvPicPr>
          <p:nvPr/>
        </p:nvPicPr>
        <p:blipFill>
          <a:blip r:embed="rId2"/>
          <a:stretch>
            <a:fillRect/>
          </a:stretch>
        </p:blipFill>
        <p:spPr>
          <a:xfrm>
            <a:off x="0" y="-19627"/>
            <a:ext cx="7600950" cy="5067300"/>
          </a:xfrm>
          <a:prstGeom prst="rect">
            <a:avLst/>
          </a:prstGeom>
          <a:effectLst/>
        </p:spPr>
      </p:pic>
      <p:sp>
        <p:nvSpPr>
          <p:cNvPr id="269" name="TextBox 1"/>
          <p:cNvSpPr txBox="1"/>
          <p:nvPr/>
        </p:nvSpPr>
        <p:spPr>
          <a:xfrm>
            <a:off x="685800" y="5067300"/>
            <a:ext cx="6410325" cy="430887"/>
          </a:xfrm>
          <a:prstGeom prst="rect">
            <a:avLst/>
          </a:prstGeom>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Opening Reception Entertainment by The </a:t>
            </a:r>
            <a:r>
              <a:rPr lang="en-US" sz="1100" b="1" i="0" u="none" spc="0" dirty="0" smtClean="0">
                <a:solidFill>
                  <a:srgbClr val="FFFFFF"/>
                </a:solidFill>
                <a:latin typeface="Arial" panose="020B0604020202020204" pitchFamily="34" charset="0"/>
                <a:cs typeface="Arial" panose="020B0604020202020204" pitchFamily="34" charset="0"/>
              </a:rPr>
              <a:t>Fine </a:t>
            </a:r>
            <a:r>
              <a:rPr lang="en-US" sz="1100" b="1" i="0" u="none" spc="0" dirty="0" smtClean="0">
                <a:solidFill>
                  <a:srgbClr val="FFFFFF"/>
                </a:solidFill>
                <a:latin typeface="Arial" panose="020B0604020202020204" pitchFamily="34" charset="0"/>
                <a:cs typeface="Arial" panose="020B0604020202020204" pitchFamily="34" charset="0"/>
              </a:rPr>
              <a:t>Tuners</a:t>
            </a:r>
          </a:p>
          <a:p>
            <a:pPr algn="ctr"/>
            <a:r>
              <a:rPr lang="en-US" sz="1100" b="1" i="0" u="none" spc="0" dirty="0" smtClean="0">
                <a:solidFill>
                  <a:srgbClr val="FFFFFF"/>
                </a:solidFill>
                <a:latin typeface="Arial" panose="020B0604020202020204" pitchFamily="34" charset="0"/>
                <a:cs typeface="Arial" panose="020B0604020202020204" pitchFamily="34" charset="0"/>
              </a:rPr>
              <a:t>               </a:t>
            </a:r>
            <a:r>
              <a:rPr lang="en-US" sz="1100" b="1" i="0" u="none" spc="0" dirty="0" smtClean="0">
                <a:solidFill>
                  <a:srgbClr val="FFFFFF"/>
                </a:solidFill>
                <a:latin typeface="Arial" panose="020B0604020202020204" pitchFamily="34" charset="0"/>
                <a:cs typeface="Arial" panose="020B0604020202020204" pitchFamily="34" charset="0"/>
              </a:rPr>
              <a:t>www.thefinetuners.ca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5" name="IMG_7091.jpg"/>
          <p:cNvPicPr>
            <a:picLocks noChangeAspect="1"/>
          </p:cNvPicPr>
          <p:nvPr/>
        </p:nvPicPr>
        <p:blipFill>
          <a:blip r:embed="rId2"/>
          <a:stretch>
            <a:fillRect/>
          </a:stretch>
        </p:blipFill>
        <p:spPr>
          <a:xfrm>
            <a:off x="857250" y="0"/>
            <a:ext cx="5886450" cy="5715000"/>
          </a:xfrm>
          <a:prstGeom prst="rect">
            <a:avLst/>
          </a:prstGeom>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7" name="IMG_7081.jpg"/>
          <p:cNvPicPr>
            <a:picLocks noChangeAspect="1"/>
          </p:cNvPicPr>
          <p:nvPr/>
        </p:nvPicPr>
        <p:blipFill>
          <a:blip r:embed="rId2"/>
          <a:stretch>
            <a:fillRect/>
          </a:stretch>
        </p:blipFill>
        <p:spPr>
          <a:xfrm>
            <a:off x="0" y="323850"/>
            <a:ext cx="7600950" cy="5067300"/>
          </a:xfrm>
          <a:prstGeom prst="rect">
            <a:avLst/>
          </a:prstGeom>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9" name="IMG_7094.jpg"/>
          <p:cNvPicPr>
            <a:picLocks noChangeAspect="1"/>
          </p:cNvPicPr>
          <p:nvPr/>
        </p:nvPicPr>
        <p:blipFill>
          <a:blip r:embed="rId2"/>
          <a:stretch>
            <a:fillRect/>
          </a:stretch>
        </p:blipFill>
        <p:spPr>
          <a:xfrm>
            <a:off x="238125" y="0"/>
            <a:ext cx="7124700" cy="5715000"/>
          </a:xfrm>
          <a:prstGeom prst="rect">
            <a:avLst/>
          </a:prstGeom>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1" name="IMG_7089.jpg"/>
          <p:cNvPicPr>
            <a:picLocks noChangeAspect="1"/>
          </p:cNvPicPr>
          <p:nvPr/>
        </p:nvPicPr>
        <p:blipFill>
          <a:blip r:embed="rId2"/>
          <a:stretch>
            <a:fillRect/>
          </a:stretch>
        </p:blipFill>
        <p:spPr>
          <a:xfrm>
            <a:off x="0" y="323850"/>
            <a:ext cx="7600950" cy="5067300"/>
          </a:xfrm>
          <a:prstGeom prst="rect">
            <a:avLst/>
          </a:prstGeom>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83" name="IMG_7104.jpg"/>
          <p:cNvPicPr>
            <a:picLocks noChangeAspect="1"/>
          </p:cNvPicPr>
          <p:nvPr/>
        </p:nvPicPr>
        <p:blipFill>
          <a:blip r:embed="rId2"/>
          <a:stretch>
            <a:fillRect/>
          </a:stretch>
        </p:blipFill>
        <p:spPr>
          <a:xfrm>
            <a:off x="0" y="2924175"/>
            <a:ext cx="3905250" cy="2581275"/>
          </a:xfrm>
          <a:prstGeom prst="rect">
            <a:avLst/>
          </a:prstGeom>
          <a:effectLst/>
        </p:spPr>
      </p:pic>
      <p:pic>
        <p:nvPicPr>
          <p:cNvPr id="384" name="IMG_7083.jpg"/>
          <p:cNvPicPr>
            <a:picLocks noChangeAspect="1"/>
          </p:cNvPicPr>
          <p:nvPr/>
        </p:nvPicPr>
        <p:blipFill>
          <a:blip r:embed="rId3"/>
          <a:stretch>
            <a:fillRect/>
          </a:stretch>
        </p:blipFill>
        <p:spPr>
          <a:xfrm>
            <a:off x="3905250" y="3238500"/>
            <a:ext cx="3714750" cy="2457450"/>
          </a:xfrm>
          <a:prstGeom prst="rect">
            <a:avLst/>
          </a:prstGeom>
          <a:effectLst/>
        </p:spPr>
      </p:pic>
      <p:pic>
        <p:nvPicPr>
          <p:cNvPr id="385" name="IMG_7099.jpg"/>
          <p:cNvPicPr>
            <a:picLocks noChangeAspect="1"/>
          </p:cNvPicPr>
          <p:nvPr/>
        </p:nvPicPr>
        <p:blipFill>
          <a:blip r:embed="rId4"/>
          <a:stretch>
            <a:fillRect/>
          </a:stretch>
        </p:blipFill>
        <p:spPr>
          <a:xfrm>
            <a:off x="0" y="0"/>
            <a:ext cx="3857625" cy="2552700"/>
          </a:xfrm>
          <a:prstGeom prst="rect">
            <a:avLst/>
          </a:prstGeom>
          <a:effectLst/>
        </p:spPr>
      </p:pic>
      <p:pic>
        <p:nvPicPr>
          <p:cNvPr id="386" name="IMG_7109++333.jpg"/>
          <p:cNvPicPr>
            <a:picLocks noChangeAspect="1"/>
          </p:cNvPicPr>
          <p:nvPr/>
        </p:nvPicPr>
        <p:blipFill>
          <a:blip r:embed="rId5"/>
          <a:stretch>
            <a:fillRect/>
          </a:stretch>
        </p:blipFill>
        <p:spPr>
          <a:xfrm>
            <a:off x="3781425" y="342900"/>
            <a:ext cx="3838575" cy="2552700"/>
          </a:xfrm>
          <a:prstGeom prst="rect">
            <a:avLst/>
          </a:prstGeom>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88" name="IMG_7150+333.jpg"/>
          <p:cNvPicPr>
            <a:picLocks noChangeAspect="1"/>
          </p:cNvPicPr>
          <p:nvPr/>
        </p:nvPicPr>
        <p:blipFill>
          <a:blip r:embed="rId2"/>
          <a:stretch>
            <a:fillRect/>
          </a:stretch>
        </p:blipFill>
        <p:spPr>
          <a:xfrm>
            <a:off x="0" y="2676525"/>
            <a:ext cx="4562475" cy="3038475"/>
          </a:xfrm>
          <a:prstGeom prst="rect">
            <a:avLst/>
          </a:prstGeom>
          <a:effectLst/>
        </p:spPr>
      </p:pic>
      <p:pic>
        <p:nvPicPr>
          <p:cNvPr id="389" name="IMG_7130+333.jpg"/>
          <p:cNvPicPr>
            <a:picLocks noChangeAspect="1"/>
          </p:cNvPicPr>
          <p:nvPr/>
        </p:nvPicPr>
        <p:blipFill>
          <a:blip r:embed="rId3"/>
          <a:stretch>
            <a:fillRect/>
          </a:stretch>
        </p:blipFill>
        <p:spPr>
          <a:xfrm>
            <a:off x="3771900" y="0"/>
            <a:ext cx="4019550" cy="2667000"/>
          </a:xfrm>
          <a:prstGeom prst="rect">
            <a:avLst/>
          </a:prstGeom>
          <a:effectLst/>
        </p:spPr>
      </p:pic>
      <p:pic>
        <p:nvPicPr>
          <p:cNvPr id="390" name="IMG_7151+333.jpg"/>
          <p:cNvPicPr>
            <a:picLocks noChangeAspect="1"/>
          </p:cNvPicPr>
          <p:nvPr/>
        </p:nvPicPr>
        <p:blipFill>
          <a:blip r:embed="rId4"/>
          <a:stretch>
            <a:fillRect/>
          </a:stretch>
        </p:blipFill>
        <p:spPr>
          <a:xfrm>
            <a:off x="3857625" y="2876550"/>
            <a:ext cx="4257675" cy="2838450"/>
          </a:xfrm>
          <a:prstGeom prst="rect">
            <a:avLst/>
          </a:prstGeom>
          <a:effectLst/>
        </p:spPr>
      </p:pic>
      <p:pic>
        <p:nvPicPr>
          <p:cNvPr id="391" name="IMG_7135+333.jpg"/>
          <p:cNvPicPr>
            <a:picLocks noChangeAspect="1"/>
          </p:cNvPicPr>
          <p:nvPr/>
        </p:nvPicPr>
        <p:blipFill>
          <a:blip r:embed="rId5"/>
          <a:stretch>
            <a:fillRect/>
          </a:stretch>
        </p:blipFill>
        <p:spPr>
          <a:xfrm>
            <a:off x="-47625" y="-152400"/>
            <a:ext cx="4267200" cy="2838450"/>
          </a:xfrm>
          <a:prstGeom prst="rect">
            <a:avLst/>
          </a:prstGeom>
          <a:effectLst/>
        </p:spPr>
      </p:pic>
      <p:sp>
        <p:nvSpPr>
          <p:cNvPr id="392" name="Rectangle2 1"/>
          <p:cNvSpPr/>
          <p:nvPr/>
        </p:nvSpPr>
        <p:spPr>
          <a:xfrm>
            <a:off x="28575" y="2667000"/>
            <a:ext cx="7620000" cy="171450"/>
          </a:xfrm>
          <a:prstGeom prst="rect">
            <a:avLst/>
          </a:prstGeom>
          <a:solidFill>
            <a:srgbClr val="000000"/>
          </a:solidFill>
          <a:effectLst/>
        </p:spPr>
        <p:txBody>
          <a:bodyPr wrap="square" rtlCol="0" anchor="ctr">
            <a:spAutoFit/>
          </a:bodyPr>
          <a:lstStyle/>
          <a:p>
            <a:pPr algn="ct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94" name="IMG_7140+333.jpg"/>
          <p:cNvPicPr>
            <a:picLocks noChangeAspect="1"/>
          </p:cNvPicPr>
          <p:nvPr/>
        </p:nvPicPr>
        <p:blipFill>
          <a:blip r:embed="rId2"/>
          <a:stretch>
            <a:fillRect/>
          </a:stretch>
        </p:blipFill>
        <p:spPr>
          <a:xfrm>
            <a:off x="4000500" y="3009900"/>
            <a:ext cx="3609975" cy="2847975"/>
          </a:xfrm>
          <a:prstGeom prst="rect">
            <a:avLst/>
          </a:prstGeom>
          <a:effectLst/>
        </p:spPr>
      </p:pic>
      <p:pic>
        <p:nvPicPr>
          <p:cNvPr id="395" name="IMG_7133+333.jpg"/>
          <p:cNvPicPr>
            <a:picLocks noChangeAspect="1"/>
          </p:cNvPicPr>
          <p:nvPr/>
        </p:nvPicPr>
        <p:blipFill>
          <a:blip r:embed="rId3"/>
          <a:stretch>
            <a:fillRect/>
          </a:stretch>
        </p:blipFill>
        <p:spPr>
          <a:xfrm>
            <a:off x="3648075" y="-57150"/>
            <a:ext cx="4791075" cy="3190875"/>
          </a:xfrm>
          <a:prstGeom prst="rect">
            <a:avLst/>
          </a:prstGeom>
          <a:effectLst/>
        </p:spPr>
      </p:pic>
      <p:pic>
        <p:nvPicPr>
          <p:cNvPr id="396" name="IMG_7126+333.jpg"/>
          <p:cNvPicPr>
            <a:picLocks noChangeAspect="1"/>
          </p:cNvPicPr>
          <p:nvPr/>
        </p:nvPicPr>
        <p:blipFill>
          <a:blip r:embed="rId4"/>
          <a:stretch>
            <a:fillRect/>
          </a:stretch>
        </p:blipFill>
        <p:spPr>
          <a:xfrm>
            <a:off x="-66675" y="3048000"/>
            <a:ext cx="4000500" cy="2667000"/>
          </a:xfrm>
          <a:prstGeom prst="rect">
            <a:avLst/>
          </a:prstGeom>
          <a:effectLst/>
        </p:spPr>
      </p:pic>
      <p:pic>
        <p:nvPicPr>
          <p:cNvPr id="397" name="IMG_7118+333.jpg"/>
          <p:cNvPicPr>
            <a:picLocks noChangeAspect="1"/>
          </p:cNvPicPr>
          <p:nvPr/>
        </p:nvPicPr>
        <p:blipFill>
          <a:blip r:embed="rId5"/>
          <a:stretch>
            <a:fillRect/>
          </a:stretch>
        </p:blipFill>
        <p:spPr>
          <a:xfrm>
            <a:off x="-685800" y="-47625"/>
            <a:ext cx="4686300" cy="3105150"/>
          </a:xfrm>
          <a:prstGeom prst="rect">
            <a:avLst/>
          </a:prstGeom>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9" name="IMG_7176.jpg"/>
          <p:cNvPicPr>
            <a:picLocks noChangeAspect="1"/>
          </p:cNvPicPr>
          <p:nvPr/>
        </p:nvPicPr>
        <p:blipFill>
          <a:blip r:embed="rId2"/>
          <a:stretch>
            <a:fillRect/>
          </a:stretch>
        </p:blipFill>
        <p:spPr>
          <a:xfrm>
            <a:off x="-533400" y="-38100"/>
            <a:ext cx="8677275" cy="5772150"/>
          </a:xfrm>
          <a:prstGeom prst="rect">
            <a:avLst/>
          </a:prstGeom>
          <a:effectLst/>
        </p:spPr>
      </p:pic>
      <p:sp>
        <p:nvSpPr>
          <p:cNvPr id="400" name="TextBox 1"/>
          <p:cNvSpPr txBox="1"/>
          <p:nvPr/>
        </p:nvSpPr>
        <p:spPr>
          <a:xfrm>
            <a:off x="771525" y="4981575"/>
            <a:ext cx="5657850" cy="461665"/>
          </a:xfrm>
          <a:prstGeom prst="rect">
            <a:avLst/>
          </a:prstGeom>
          <a:effectLst/>
        </p:spPr>
        <p:txBody>
          <a:bodyPr wrap="square" rtlCol="0" anchor="t">
            <a:spAutoFit/>
          </a:bodyPr>
          <a:lstStyle/>
          <a:p>
            <a:pPr algn="ctr"/>
            <a:r>
              <a:rPr lang="en-US" sz="2400" b="1" i="0" u="none" spc="0" dirty="0" smtClean="0">
                <a:solidFill>
                  <a:srgbClr val="FFF530"/>
                </a:solidFill>
                <a:latin typeface="Nina Compressed"/>
              </a:rPr>
              <a:t>Saturday September 25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2" name="IMG_7180.jpg"/>
          <p:cNvPicPr>
            <a:picLocks noChangeAspect="1"/>
          </p:cNvPicPr>
          <p:nvPr/>
        </p:nvPicPr>
        <p:blipFill>
          <a:blip r:embed="rId2"/>
          <a:stretch>
            <a:fillRect/>
          </a:stretch>
        </p:blipFill>
        <p:spPr>
          <a:xfrm>
            <a:off x="1028700" y="0"/>
            <a:ext cx="4295775" cy="5715000"/>
          </a:xfrm>
          <a:prstGeom prst="rect">
            <a:avLst/>
          </a:prstGeom>
          <a:effectLst/>
        </p:spPr>
      </p:pic>
      <p:sp>
        <p:nvSpPr>
          <p:cNvPr id="403" name="TextBox 1"/>
          <p:cNvSpPr txBox="1"/>
          <p:nvPr/>
        </p:nvSpPr>
        <p:spPr>
          <a:xfrm>
            <a:off x="5476875" y="2047875"/>
            <a:ext cx="1876425" cy="1531188"/>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Ross Anderson introduces Keynote Speaker, Dr. Richard Price on the topic of "Fast Curing with High Power Curing LIghts: Is this a good idea?" </a:t>
            </a:r>
          </a:p>
          <a:p>
            <a:pPr algn="l"/>
            <a:endParaRPr lang="en-US" sz="1650" b="1" i="0" u="none" spc="0" dirty="0" smtClean="0">
              <a:solidFill>
                <a:srgbClr val="000000"/>
              </a:solidFill>
              <a:latin typeface="Nina Compresse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5" name="IMG_7187.jpg"/>
          <p:cNvPicPr>
            <a:picLocks noChangeAspect="1"/>
          </p:cNvPicPr>
          <p:nvPr/>
        </p:nvPicPr>
        <p:blipFill>
          <a:blip r:embed="rId2"/>
          <a:stretch>
            <a:fillRect/>
          </a:stretch>
        </p:blipFill>
        <p:spPr>
          <a:xfrm>
            <a:off x="0" y="190500"/>
            <a:ext cx="7610475" cy="5334000"/>
          </a:xfrm>
          <a:prstGeom prst="rect">
            <a:avLst/>
          </a:prstGeom>
          <a:effectLst/>
        </p:spPr>
      </p:pic>
      <p:sp>
        <p:nvSpPr>
          <p:cNvPr id="406" name="TextBox 1"/>
          <p:cNvSpPr txBox="1"/>
          <p:nvPr/>
        </p:nvSpPr>
        <p:spPr>
          <a:xfrm>
            <a:off x="4752975" y="5295900"/>
            <a:ext cx="2867025" cy="261610"/>
          </a:xfrm>
          <a:prstGeom prst="rect">
            <a:avLst/>
          </a:prstGeom>
          <a:solidFill>
            <a:srgbClr val="000000"/>
          </a:solidFill>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Richard Price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1" name="IMG_6854.jpg 1"/>
          <p:cNvPicPr>
            <a:picLocks noChangeAspect="1"/>
          </p:cNvPicPr>
          <p:nvPr/>
        </p:nvPicPr>
        <p:blipFill>
          <a:blip r:embed="rId2"/>
          <a:stretch>
            <a:fillRect/>
          </a:stretch>
        </p:blipFill>
        <p:spPr>
          <a:xfrm>
            <a:off x="1838325" y="0"/>
            <a:ext cx="3543300" cy="2343150"/>
          </a:xfrm>
          <a:prstGeom prst="rect">
            <a:avLst/>
          </a:prstGeom>
          <a:effectLst/>
        </p:spPr>
      </p:pic>
      <p:pic>
        <p:nvPicPr>
          <p:cNvPr id="272" name="IMG_6850.jpg"/>
          <p:cNvPicPr>
            <a:picLocks noChangeAspect="1"/>
          </p:cNvPicPr>
          <p:nvPr/>
        </p:nvPicPr>
        <p:blipFill>
          <a:blip r:embed="rId3"/>
          <a:stretch>
            <a:fillRect/>
          </a:stretch>
        </p:blipFill>
        <p:spPr>
          <a:xfrm>
            <a:off x="0" y="0"/>
            <a:ext cx="1571625" cy="2343150"/>
          </a:xfrm>
          <a:prstGeom prst="rect">
            <a:avLst/>
          </a:prstGeom>
          <a:effectLst/>
        </p:spPr>
      </p:pic>
      <p:pic>
        <p:nvPicPr>
          <p:cNvPr id="273" name="IMG_6851.jpg"/>
          <p:cNvPicPr>
            <a:picLocks noChangeAspect="1"/>
          </p:cNvPicPr>
          <p:nvPr/>
        </p:nvPicPr>
        <p:blipFill>
          <a:blip r:embed="rId4"/>
          <a:stretch>
            <a:fillRect/>
          </a:stretch>
        </p:blipFill>
        <p:spPr>
          <a:xfrm>
            <a:off x="5762625" y="0"/>
            <a:ext cx="1533525" cy="2295525"/>
          </a:xfrm>
          <a:prstGeom prst="rect">
            <a:avLst/>
          </a:prstGeom>
          <a:effectLst/>
        </p:spPr>
      </p:pic>
      <p:sp>
        <p:nvSpPr>
          <p:cNvPr id="274" name="Title"/>
          <p:cNvSpPr txBox="1"/>
          <p:nvPr/>
        </p:nvSpPr>
        <p:spPr>
          <a:xfrm>
            <a:off x="200025" y="109865"/>
            <a:ext cx="6810375" cy="523220"/>
          </a:xfrm>
          <a:prstGeom prst="rect">
            <a:avLst/>
          </a:prstGeom>
          <a:effectLst/>
        </p:spPr>
        <p:txBody>
          <a:bodyPr wrap="square" rtlCol="0" anchor="ctr">
            <a:spAutoFit/>
          </a:bodyPr>
          <a:lstStyle/>
          <a:p>
            <a:pPr algn="ctr"/>
            <a:r>
              <a:rPr lang="en-US" sz="2800" b="1" i="0" u="none" spc="0" dirty="0" smtClean="0">
                <a:ln>
                  <a:solidFill>
                    <a:schemeClr val="tx1"/>
                  </a:solidFill>
                </a:ln>
                <a:solidFill>
                  <a:srgbClr val="FFF530"/>
                </a:solidFill>
                <a:latin typeface="Nina Compressed"/>
              </a:rPr>
              <a:t>Strolling around Halifax</a:t>
            </a:r>
          </a:p>
        </p:txBody>
      </p:sp>
      <p:pic>
        <p:nvPicPr>
          <p:cNvPr id="275" name="IMG_6858.jpg 1"/>
          <p:cNvPicPr>
            <a:picLocks noChangeAspect="1"/>
          </p:cNvPicPr>
          <p:nvPr/>
        </p:nvPicPr>
        <p:blipFill>
          <a:blip r:embed="rId5"/>
          <a:stretch>
            <a:fillRect/>
          </a:stretch>
        </p:blipFill>
        <p:spPr>
          <a:xfrm>
            <a:off x="-361950" y="2381250"/>
            <a:ext cx="2552700" cy="1695450"/>
          </a:xfrm>
          <a:prstGeom prst="rect">
            <a:avLst/>
          </a:prstGeom>
          <a:effectLst/>
        </p:spPr>
      </p:pic>
      <p:pic>
        <p:nvPicPr>
          <p:cNvPr id="276" name="IMG_6863.jpg 1"/>
          <p:cNvPicPr>
            <a:picLocks noChangeAspect="1"/>
          </p:cNvPicPr>
          <p:nvPr/>
        </p:nvPicPr>
        <p:blipFill>
          <a:blip r:embed="rId6"/>
          <a:stretch>
            <a:fillRect/>
          </a:stretch>
        </p:blipFill>
        <p:spPr>
          <a:xfrm>
            <a:off x="2409825" y="2419350"/>
            <a:ext cx="2657475" cy="1771650"/>
          </a:xfrm>
          <a:prstGeom prst="rect">
            <a:avLst/>
          </a:prstGeom>
          <a:effectLst/>
        </p:spPr>
      </p:pic>
      <p:pic>
        <p:nvPicPr>
          <p:cNvPr id="277" name="IMG_6846.jpg 1"/>
          <p:cNvPicPr>
            <a:picLocks noChangeAspect="1"/>
          </p:cNvPicPr>
          <p:nvPr/>
        </p:nvPicPr>
        <p:blipFill>
          <a:blip r:embed="rId7"/>
          <a:stretch>
            <a:fillRect/>
          </a:stretch>
        </p:blipFill>
        <p:spPr>
          <a:xfrm>
            <a:off x="5210175" y="2400300"/>
            <a:ext cx="2695575" cy="1771650"/>
          </a:xfrm>
          <a:prstGeom prst="rect">
            <a:avLst/>
          </a:prstGeom>
          <a:effectLst/>
        </p:spPr>
      </p:pic>
      <p:pic>
        <p:nvPicPr>
          <p:cNvPr id="278" name="IMG_6874.jpg 1"/>
          <p:cNvPicPr>
            <a:picLocks noChangeAspect="1"/>
          </p:cNvPicPr>
          <p:nvPr/>
        </p:nvPicPr>
        <p:blipFill>
          <a:blip r:embed="rId8"/>
          <a:stretch>
            <a:fillRect/>
          </a:stretch>
        </p:blipFill>
        <p:spPr>
          <a:xfrm>
            <a:off x="-161925" y="4210050"/>
            <a:ext cx="2266950" cy="1504950"/>
          </a:xfrm>
          <a:prstGeom prst="rect">
            <a:avLst/>
          </a:prstGeom>
          <a:effectLst/>
        </p:spPr>
      </p:pic>
      <p:pic>
        <p:nvPicPr>
          <p:cNvPr id="279" name="IMG_6877.jpg 1"/>
          <p:cNvPicPr>
            <a:picLocks noChangeAspect="1"/>
          </p:cNvPicPr>
          <p:nvPr/>
        </p:nvPicPr>
        <p:blipFill>
          <a:blip r:embed="rId9"/>
          <a:stretch>
            <a:fillRect/>
          </a:stretch>
        </p:blipFill>
        <p:spPr>
          <a:xfrm>
            <a:off x="2714625" y="4248150"/>
            <a:ext cx="981075" cy="1466850"/>
          </a:xfrm>
          <a:prstGeom prst="rect">
            <a:avLst/>
          </a:prstGeom>
          <a:effectLst/>
        </p:spPr>
      </p:pic>
      <p:pic>
        <p:nvPicPr>
          <p:cNvPr id="280" name="IMG_7065.jpg"/>
          <p:cNvPicPr>
            <a:picLocks noChangeAspect="1"/>
          </p:cNvPicPr>
          <p:nvPr/>
        </p:nvPicPr>
        <p:blipFill>
          <a:blip r:embed="rId10"/>
          <a:stretch>
            <a:fillRect/>
          </a:stretch>
        </p:blipFill>
        <p:spPr>
          <a:xfrm>
            <a:off x="3857625" y="4248150"/>
            <a:ext cx="1752600" cy="1457325"/>
          </a:xfrm>
          <a:prstGeom prst="rect">
            <a:avLst/>
          </a:prstGeom>
          <a:effectLst/>
        </p:spPr>
      </p:pic>
      <p:pic>
        <p:nvPicPr>
          <p:cNvPr id="281" name="IMG_6866.jpg 1"/>
          <p:cNvPicPr>
            <a:picLocks noChangeAspect="1"/>
          </p:cNvPicPr>
          <p:nvPr/>
        </p:nvPicPr>
        <p:blipFill>
          <a:blip r:embed="rId11"/>
          <a:stretch>
            <a:fillRect/>
          </a:stretch>
        </p:blipFill>
        <p:spPr>
          <a:xfrm>
            <a:off x="1571625" y="4219575"/>
            <a:ext cx="1000125" cy="1495425"/>
          </a:xfrm>
          <a:prstGeom prst="rect">
            <a:avLst/>
          </a:prstGeom>
          <a:effectLst/>
        </p:spPr>
      </p:pic>
      <p:sp>
        <p:nvSpPr>
          <p:cNvPr id="282" name="Path2 1"/>
          <p:cNvSpPr/>
          <p:nvPr/>
        </p:nvSpPr>
        <p:spPr>
          <a:xfrm>
            <a:off x="1581150" y="4238625"/>
            <a:ext cx="9525" cy="1495425"/>
          </a:xfrm>
          <a:prstGeom prst="rect">
            <a:avLst/>
          </a:prstGeom>
          <a:solidFill>
            <a:srgbClr val="FFAA00"/>
          </a:solidFill>
          <a:ln w="9525">
            <a:solidFill>
              <a:srgbClr val="000000"/>
            </a:solidFill>
          </a:ln>
          <a:effectLst/>
        </p:spPr>
      </p:sp>
      <p:pic>
        <p:nvPicPr>
          <p:cNvPr id="283" name="IMG_7115+333.jpg"/>
          <p:cNvPicPr>
            <a:picLocks noChangeAspect="1"/>
          </p:cNvPicPr>
          <p:nvPr/>
        </p:nvPicPr>
        <p:blipFill>
          <a:blip r:embed="rId12"/>
          <a:stretch>
            <a:fillRect/>
          </a:stretch>
        </p:blipFill>
        <p:spPr>
          <a:xfrm>
            <a:off x="5657850" y="4229100"/>
            <a:ext cx="2133600" cy="1400175"/>
          </a:xfrm>
          <a:prstGeom prst="rect">
            <a:avLst/>
          </a:prstGeom>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8" name="TextBox 1"/>
          <p:cNvSpPr txBox="1"/>
          <p:nvPr/>
        </p:nvSpPr>
        <p:spPr>
          <a:xfrm>
            <a:off x="1066800" y="2247900"/>
            <a:ext cx="5715000" cy="461665"/>
          </a:xfrm>
          <a:prstGeom prst="rect">
            <a:avLst/>
          </a:prstGeom>
          <a:effectLst/>
        </p:spPr>
        <p:txBody>
          <a:bodyPr wrap="square" rtlCol="0" anchor="t">
            <a:spAutoFit/>
          </a:bodyPr>
          <a:lstStyle/>
          <a:p>
            <a:pPr algn="ctr"/>
            <a:r>
              <a:rPr lang="en-US" sz="2400" b="1" i="0" u="none" spc="0" dirty="0" smtClean="0">
                <a:solidFill>
                  <a:srgbClr val="000000"/>
                </a:solidFill>
                <a:latin typeface="Nina Compressed"/>
              </a:rPr>
              <a:t>Annual General Meeting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0" name="IMG_7191.jpg"/>
          <p:cNvPicPr>
            <a:picLocks noChangeAspect="1"/>
          </p:cNvPicPr>
          <p:nvPr/>
        </p:nvPicPr>
        <p:blipFill>
          <a:blip r:embed="rId2"/>
          <a:stretch>
            <a:fillRect/>
          </a:stretch>
        </p:blipFill>
        <p:spPr>
          <a:xfrm>
            <a:off x="361950" y="0"/>
            <a:ext cx="6515100" cy="5715000"/>
          </a:xfrm>
          <a:prstGeom prst="rect">
            <a:avLst/>
          </a:prstGeom>
          <a:effectLst/>
        </p:spPr>
      </p:pic>
      <p:sp>
        <p:nvSpPr>
          <p:cNvPr id="411" name="TextBox 1"/>
          <p:cNvSpPr txBox="1"/>
          <p:nvPr/>
        </p:nvSpPr>
        <p:spPr>
          <a:xfrm>
            <a:off x="628650" y="4991100"/>
            <a:ext cx="6076950" cy="430887"/>
          </a:xfrm>
          <a:prstGeom prst="rect">
            <a:avLst/>
          </a:prstGeom>
          <a:solidFill>
            <a:srgbClr val="000000"/>
          </a:solidFill>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Mitch Taillon, a member of the CDA Board of Directors, addresses the AGM on the First Tooth Initiative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3" name="IMG_7193.jpg"/>
          <p:cNvPicPr>
            <a:picLocks noChangeAspect="1"/>
          </p:cNvPicPr>
          <p:nvPr/>
        </p:nvPicPr>
        <p:blipFill>
          <a:blip r:embed="rId2"/>
          <a:stretch>
            <a:fillRect/>
          </a:stretch>
        </p:blipFill>
        <p:spPr>
          <a:xfrm>
            <a:off x="1047750" y="0"/>
            <a:ext cx="3800475" cy="5715000"/>
          </a:xfrm>
          <a:prstGeom prst="rect">
            <a:avLst/>
          </a:prstGeom>
          <a:effectLst/>
        </p:spPr>
      </p:pic>
      <p:sp>
        <p:nvSpPr>
          <p:cNvPr id="414" name="TextBox 1"/>
          <p:cNvSpPr txBox="1"/>
          <p:nvPr/>
        </p:nvSpPr>
        <p:spPr>
          <a:xfrm>
            <a:off x="4991100" y="3724275"/>
            <a:ext cx="2381250" cy="769441"/>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Terry Farquhar, Chair of the CPS Oral Health Section andCAPD/ACDP Liaison to CPS delivers his report to the AGM.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6" name="IMG_7197.jpg"/>
          <p:cNvPicPr>
            <a:picLocks noChangeAspect="1"/>
          </p:cNvPicPr>
          <p:nvPr/>
        </p:nvPicPr>
        <p:blipFill>
          <a:blip r:embed="rId2"/>
          <a:stretch>
            <a:fillRect/>
          </a:stretch>
        </p:blipFill>
        <p:spPr>
          <a:xfrm>
            <a:off x="628650" y="0"/>
            <a:ext cx="6343650" cy="5715000"/>
          </a:xfrm>
          <a:prstGeom prst="rect">
            <a:avLst/>
          </a:prstGeom>
          <a:effectLst/>
        </p:spPr>
      </p:pic>
      <p:sp>
        <p:nvSpPr>
          <p:cNvPr id="417" name="TextBox 1"/>
          <p:cNvSpPr txBox="1"/>
          <p:nvPr/>
        </p:nvSpPr>
        <p:spPr>
          <a:xfrm>
            <a:off x="695325" y="5133975"/>
            <a:ext cx="3486150" cy="261610"/>
          </a:xfrm>
          <a:prstGeom prst="rect">
            <a:avLst/>
          </a:prstGeom>
          <a:solidFill>
            <a:srgbClr val="000000"/>
          </a:solidFill>
          <a:effectLst/>
        </p:spPr>
        <p:txBody>
          <a:bodyPr wrap="square" rtlCol="0" anchor="t">
            <a:spAutoFit/>
          </a:bodyPr>
          <a:lstStyle/>
          <a:p>
            <a:pPr algn="l"/>
            <a:r>
              <a:rPr lang="en-US" sz="1100" b="1" i="0" u="none" spc="0" dirty="0" smtClean="0">
                <a:solidFill>
                  <a:srgbClr val="FFFFFF"/>
                </a:solidFill>
                <a:latin typeface="Arial" panose="020B0604020202020204" pitchFamily="34" charset="0"/>
                <a:cs typeface="Arial" panose="020B0604020202020204" pitchFamily="34" charset="0"/>
              </a:rPr>
              <a:t>Dr. Patrick Canonne, President of CAPD/ACDP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9" name="IMG_7199.jpg"/>
          <p:cNvPicPr>
            <a:picLocks noChangeAspect="1"/>
          </p:cNvPicPr>
          <p:nvPr/>
        </p:nvPicPr>
        <p:blipFill>
          <a:blip r:embed="rId2"/>
          <a:stretch>
            <a:fillRect/>
          </a:stretch>
        </p:blipFill>
        <p:spPr>
          <a:xfrm>
            <a:off x="9525" y="209550"/>
            <a:ext cx="7600950" cy="5067300"/>
          </a:xfrm>
          <a:prstGeom prst="rect">
            <a:avLst/>
          </a:prstGeom>
          <a:effectLst/>
        </p:spPr>
      </p:pic>
      <p:sp>
        <p:nvSpPr>
          <p:cNvPr id="420" name="TextBox 1"/>
          <p:cNvSpPr txBox="1"/>
          <p:nvPr/>
        </p:nvSpPr>
        <p:spPr>
          <a:xfrm>
            <a:off x="2057400" y="5372100"/>
            <a:ext cx="3886200" cy="261610"/>
          </a:xfrm>
          <a:prstGeom prst="rect">
            <a:avLst/>
          </a:prstGeom>
          <a:solidFill>
            <a:srgbClr val="000000"/>
          </a:solidFill>
          <a:effectLst/>
        </p:spPr>
        <p:txBody>
          <a:bodyPr wrap="square" rtlCol="0" anchor="t">
            <a:spAutoFit/>
          </a:bodyPr>
          <a:lstStyle/>
          <a:p>
            <a:pPr algn="l"/>
            <a:r>
              <a:rPr lang="en-US" sz="1100" b="1" i="0" u="none" spc="0" dirty="0" smtClean="0">
                <a:solidFill>
                  <a:srgbClr val="FFFFFF"/>
                </a:solidFill>
                <a:latin typeface="Arial" panose="020B0604020202020204" pitchFamily="34" charset="0"/>
                <a:cs typeface="Arial" panose="020B0604020202020204" pitchFamily="34" charset="0"/>
              </a:rPr>
              <a:t>Dr. Paul Andrews, Vice President of CAPD/ACDP</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2" name="IMG_7202.jpg"/>
          <p:cNvPicPr>
            <a:picLocks noChangeAspect="1"/>
          </p:cNvPicPr>
          <p:nvPr/>
        </p:nvPicPr>
        <p:blipFill>
          <a:blip r:embed="rId2"/>
          <a:stretch>
            <a:fillRect/>
          </a:stretch>
        </p:blipFill>
        <p:spPr>
          <a:xfrm>
            <a:off x="495300" y="0"/>
            <a:ext cx="6619875" cy="5715000"/>
          </a:xfrm>
          <a:prstGeom prst="rect">
            <a:avLst/>
          </a:prstGeom>
          <a:effectLst/>
        </p:spPr>
      </p:pic>
      <p:sp>
        <p:nvSpPr>
          <p:cNvPr id="423" name="TextBox 1"/>
          <p:cNvSpPr txBox="1"/>
          <p:nvPr/>
        </p:nvSpPr>
        <p:spPr>
          <a:xfrm>
            <a:off x="1228725" y="5314950"/>
            <a:ext cx="4924425" cy="261610"/>
          </a:xfrm>
          <a:prstGeom prst="rect">
            <a:avLst/>
          </a:prstGeom>
          <a:solidFill>
            <a:srgbClr val="000000"/>
          </a:solidFill>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Raymond Lee, Secretary-Treasurer of CAPD/ACDP</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5" name="IMG_7214.jpg"/>
          <p:cNvPicPr>
            <a:picLocks noChangeAspect="1"/>
          </p:cNvPicPr>
          <p:nvPr/>
        </p:nvPicPr>
        <p:blipFill>
          <a:blip r:embed="rId2"/>
          <a:stretch>
            <a:fillRect/>
          </a:stretch>
        </p:blipFill>
        <p:spPr>
          <a:xfrm>
            <a:off x="-57150" y="647700"/>
            <a:ext cx="7839075" cy="4410075"/>
          </a:xfrm>
          <a:prstGeom prst="rect">
            <a:avLst/>
          </a:prstGeom>
          <a:effectLst/>
        </p:spPr>
      </p:pic>
      <p:sp>
        <p:nvSpPr>
          <p:cNvPr id="426" name="TextBox 1"/>
          <p:cNvSpPr txBox="1"/>
          <p:nvPr/>
        </p:nvSpPr>
        <p:spPr>
          <a:xfrm>
            <a:off x="304800" y="5143500"/>
            <a:ext cx="7010400" cy="430887"/>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Group photo of CAPD/ACDP members who expressed an interest in spreading the word about the First Tooth program in partnership with the CDA</a:t>
            </a:r>
          </a:p>
        </p:txBody>
      </p:sp>
      <p:sp>
        <p:nvSpPr>
          <p:cNvPr id="427" name="TextBox 2"/>
          <p:cNvSpPr txBox="1"/>
          <p:nvPr/>
        </p:nvSpPr>
        <p:spPr>
          <a:xfrm>
            <a:off x="1457325" y="219075"/>
            <a:ext cx="4705350" cy="400110"/>
          </a:xfrm>
          <a:prstGeom prst="rect">
            <a:avLst/>
          </a:prstGeom>
          <a:effectLst/>
        </p:spPr>
        <p:txBody>
          <a:bodyPr wrap="square" rtlCol="0" anchor="t">
            <a:spAutoFit/>
          </a:bodyPr>
          <a:lstStyle/>
          <a:p>
            <a:pPr algn="ctr"/>
            <a:r>
              <a:rPr lang="en-US" sz="2000" b="1" i="0" u="none" spc="0" dirty="0" smtClean="0">
                <a:solidFill>
                  <a:srgbClr val="000000"/>
                </a:solidFill>
                <a:latin typeface="Nina Compressed"/>
              </a:rPr>
              <a:t>FIRST TOOTH INITIATIVE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29" name="IMG_7254.jpg"/>
          <p:cNvPicPr>
            <a:picLocks noChangeAspect="1"/>
          </p:cNvPicPr>
          <p:nvPr/>
        </p:nvPicPr>
        <p:blipFill>
          <a:blip r:embed="rId2"/>
          <a:stretch>
            <a:fillRect/>
          </a:stretch>
        </p:blipFill>
        <p:spPr>
          <a:xfrm>
            <a:off x="295275" y="0"/>
            <a:ext cx="7010400" cy="5715000"/>
          </a:xfrm>
          <a:prstGeom prst="rect">
            <a:avLst/>
          </a:prstGeom>
          <a:effectLst/>
        </p:spPr>
      </p:pic>
      <p:sp>
        <p:nvSpPr>
          <p:cNvPr id="430" name="TextBox 1"/>
          <p:cNvSpPr txBox="1"/>
          <p:nvPr/>
        </p:nvSpPr>
        <p:spPr>
          <a:xfrm>
            <a:off x="523875" y="5172075"/>
            <a:ext cx="6296025" cy="430887"/>
          </a:xfrm>
          <a:prstGeom prst="rect">
            <a:avLst/>
          </a:prstGeom>
          <a:solidFill>
            <a:srgbClr val="000000"/>
          </a:solidFill>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Claire D'Amour, CAPD/ACDP Executive Secretary and Judith, one of the most cheerful and customer service oriented Marriott Hotel staff that we have ever met.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2" name="IMG_7230.jpg"/>
          <p:cNvPicPr>
            <a:picLocks noChangeAspect="1"/>
          </p:cNvPicPr>
          <p:nvPr/>
        </p:nvPicPr>
        <p:blipFill>
          <a:blip r:embed="rId2"/>
          <a:stretch>
            <a:fillRect/>
          </a:stretch>
        </p:blipFill>
        <p:spPr>
          <a:xfrm>
            <a:off x="800100" y="0"/>
            <a:ext cx="6010275" cy="5715000"/>
          </a:xfrm>
          <a:prstGeom prst="rect">
            <a:avLst/>
          </a:prstGeom>
          <a:effectLst/>
        </p:spPr>
      </p:pic>
      <p:sp>
        <p:nvSpPr>
          <p:cNvPr id="433" name="TextBox 1"/>
          <p:cNvSpPr txBox="1"/>
          <p:nvPr/>
        </p:nvSpPr>
        <p:spPr>
          <a:xfrm>
            <a:off x="1038225" y="5257800"/>
            <a:ext cx="5543550" cy="430887"/>
          </a:xfrm>
          <a:prstGeom prst="rect">
            <a:avLst/>
          </a:prstGeom>
          <a:solidFill>
            <a:srgbClr val="000000"/>
          </a:solidFill>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Elsa Hui-Derksen, Chair of the CAPD/ACDP Scientific Committee, introduces the Graduate Student Abstract Presentations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4C4C4"/>
        </a:solidFill>
        <a:effectLst/>
      </p:bgPr>
    </p:bg>
    <p:spTree>
      <p:nvGrpSpPr>
        <p:cNvPr id="1" name=""/>
        <p:cNvGrpSpPr/>
        <p:nvPr/>
      </p:nvGrpSpPr>
      <p:grpSpPr>
        <a:xfrm>
          <a:off x="0" y="0"/>
          <a:ext cx="0" cy="0"/>
          <a:chOff x="0" y="0"/>
          <a:chExt cx="0" cy="0"/>
        </a:xfrm>
      </p:grpSpPr>
      <p:pic>
        <p:nvPicPr>
          <p:cNvPr id="435" name="IMG_7165.jpg"/>
          <p:cNvPicPr>
            <a:picLocks noChangeAspect="1"/>
          </p:cNvPicPr>
          <p:nvPr/>
        </p:nvPicPr>
        <p:blipFill>
          <a:blip r:embed="rId2"/>
          <a:stretch>
            <a:fillRect/>
          </a:stretch>
        </p:blipFill>
        <p:spPr>
          <a:xfrm>
            <a:off x="1905000" y="0"/>
            <a:ext cx="3810000" cy="5715000"/>
          </a:xfrm>
          <a:prstGeom prst="rect">
            <a:avLst/>
          </a:prstGeom>
          <a:effectLst/>
        </p:spPr>
      </p:pic>
      <p:pic>
        <p:nvPicPr>
          <p:cNvPr id="436" name="IMG_7163.jpg"/>
          <p:cNvPicPr>
            <a:picLocks noChangeAspect="1"/>
          </p:cNvPicPr>
          <p:nvPr/>
        </p:nvPicPr>
        <p:blipFill>
          <a:blip r:embed="rId3"/>
          <a:stretch>
            <a:fillRect/>
          </a:stretch>
        </p:blipFill>
        <p:spPr>
          <a:xfrm>
            <a:off x="1209675" y="1495425"/>
            <a:ext cx="5191125" cy="4067175"/>
          </a:xfrm>
          <a:prstGeom prst="rect">
            <a:avLst/>
          </a:prstGeom>
          <a:effectLst/>
        </p:spPr>
      </p:pic>
      <p:pic>
        <p:nvPicPr>
          <p:cNvPr id="437" name="3m_ESPE_logo+Use.jpg"/>
          <p:cNvPicPr>
            <a:picLocks noChangeAspect="1"/>
          </p:cNvPicPr>
          <p:nvPr/>
        </p:nvPicPr>
        <p:blipFill>
          <a:blip r:embed="rId4"/>
          <a:stretch>
            <a:fillRect/>
          </a:stretch>
        </p:blipFill>
        <p:spPr>
          <a:xfrm>
            <a:off x="2943225" y="5076825"/>
            <a:ext cx="1733550" cy="533400"/>
          </a:xfrm>
          <a:prstGeom prst="rect">
            <a:avLst/>
          </a:prstGeom>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 name="TextBox 1"/>
          <p:cNvSpPr txBox="1"/>
          <p:nvPr/>
        </p:nvSpPr>
        <p:spPr>
          <a:xfrm>
            <a:off x="533400" y="114300"/>
            <a:ext cx="6705600" cy="369332"/>
          </a:xfrm>
          <a:prstGeom prst="rect">
            <a:avLst/>
          </a:prstGeom>
          <a:effectLst/>
        </p:spPr>
        <p:txBody>
          <a:bodyPr wrap="square" rtlCol="0" anchor="t">
            <a:spAutoFit/>
          </a:bodyPr>
          <a:lstStyle/>
          <a:p>
            <a:pPr algn="ctr"/>
            <a:r>
              <a:rPr lang="en-US" b="1" i="0" u="none" spc="0" dirty="0" smtClean="0">
                <a:solidFill>
                  <a:srgbClr val="000000"/>
                </a:solidFill>
                <a:latin typeface="Arial" panose="020B0604020202020204" pitchFamily="34" charset="0"/>
                <a:cs typeface="Arial" panose="020B0604020202020204" pitchFamily="34" charset="0"/>
              </a:rPr>
              <a:t>Meeting of the Executive </a:t>
            </a:r>
            <a:r>
              <a:rPr lang="en-US" b="1" i="0" u="none" spc="0" dirty="0" smtClean="0">
                <a:solidFill>
                  <a:srgbClr val="000000"/>
                </a:solidFill>
                <a:latin typeface="Arial" panose="020B0604020202020204" pitchFamily="34" charset="0"/>
                <a:cs typeface="Arial" panose="020B0604020202020204" pitchFamily="34" charset="0"/>
              </a:rPr>
              <a:t>Committee </a:t>
            </a:r>
            <a:r>
              <a:rPr lang="en-US" b="1" i="0" u="none" spc="0" dirty="0" smtClean="0">
                <a:solidFill>
                  <a:srgbClr val="000000"/>
                </a:solidFill>
                <a:latin typeface="Arial" panose="020B0604020202020204" pitchFamily="34" charset="0"/>
                <a:cs typeface="Arial" panose="020B0604020202020204" pitchFamily="34" charset="0"/>
              </a:rPr>
              <a:t>on September 24, 2015</a:t>
            </a:r>
          </a:p>
        </p:txBody>
      </p:sp>
      <p:pic>
        <p:nvPicPr>
          <p:cNvPr id="286" name="IMG_6881.jpg"/>
          <p:cNvPicPr>
            <a:picLocks noChangeAspect="1"/>
          </p:cNvPicPr>
          <p:nvPr/>
        </p:nvPicPr>
        <p:blipFill>
          <a:blip r:embed="rId2"/>
          <a:stretch>
            <a:fillRect/>
          </a:stretch>
        </p:blipFill>
        <p:spPr>
          <a:xfrm>
            <a:off x="0" y="514350"/>
            <a:ext cx="4972050" cy="3314700"/>
          </a:xfrm>
          <a:prstGeom prst="rect">
            <a:avLst/>
          </a:prstGeom>
          <a:effectLst/>
        </p:spPr>
      </p:pic>
      <p:pic>
        <p:nvPicPr>
          <p:cNvPr id="287" name="IMG_6883.jpg"/>
          <p:cNvPicPr>
            <a:picLocks noChangeAspect="1"/>
          </p:cNvPicPr>
          <p:nvPr/>
        </p:nvPicPr>
        <p:blipFill>
          <a:blip r:embed="rId3"/>
          <a:stretch>
            <a:fillRect/>
          </a:stretch>
        </p:blipFill>
        <p:spPr>
          <a:xfrm>
            <a:off x="3181350" y="2828925"/>
            <a:ext cx="4438650" cy="2952750"/>
          </a:xfrm>
          <a:prstGeom prst="rect">
            <a:avLst/>
          </a:prstGeom>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9" name="IMG_7231.jpg"/>
          <p:cNvPicPr>
            <a:picLocks noChangeAspect="1"/>
          </p:cNvPicPr>
          <p:nvPr/>
        </p:nvPicPr>
        <p:blipFill>
          <a:blip r:embed="rId2"/>
          <a:stretch>
            <a:fillRect/>
          </a:stretch>
        </p:blipFill>
        <p:spPr>
          <a:xfrm>
            <a:off x="1181100" y="0"/>
            <a:ext cx="3810000" cy="5715000"/>
          </a:xfrm>
          <a:prstGeom prst="rect">
            <a:avLst/>
          </a:prstGeom>
          <a:effectLst/>
        </p:spPr>
      </p:pic>
      <p:sp>
        <p:nvSpPr>
          <p:cNvPr id="440" name="TextBox 1"/>
          <p:cNvSpPr txBox="1"/>
          <p:nvPr/>
        </p:nvSpPr>
        <p:spPr>
          <a:xfrm>
            <a:off x="5305425" y="3676650"/>
            <a:ext cx="2162175" cy="430887"/>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Molly Ehrlich, University of Toronto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2" name="IMG_7238.jpg"/>
          <p:cNvPicPr>
            <a:picLocks noChangeAspect="1"/>
          </p:cNvPicPr>
          <p:nvPr/>
        </p:nvPicPr>
        <p:blipFill>
          <a:blip r:embed="rId2"/>
          <a:stretch>
            <a:fillRect/>
          </a:stretch>
        </p:blipFill>
        <p:spPr>
          <a:xfrm>
            <a:off x="0" y="0"/>
            <a:ext cx="5229225" cy="5715000"/>
          </a:xfrm>
          <a:prstGeom prst="rect">
            <a:avLst/>
          </a:prstGeom>
          <a:effectLst/>
        </p:spPr>
      </p:pic>
      <p:sp>
        <p:nvSpPr>
          <p:cNvPr id="443" name="TextBox 1"/>
          <p:cNvSpPr txBox="1"/>
          <p:nvPr/>
        </p:nvSpPr>
        <p:spPr>
          <a:xfrm>
            <a:off x="5295900" y="2609850"/>
            <a:ext cx="2066925" cy="430887"/>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Mark Berscheid,  University of Manitoba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5" name="IMG_7241.jpg"/>
          <p:cNvPicPr>
            <a:picLocks noChangeAspect="1"/>
          </p:cNvPicPr>
          <p:nvPr/>
        </p:nvPicPr>
        <p:blipFill>
          <a:blip r:embed="rId2"/>
          <a:stretch>
            <a:fillRect/>
          </a:stretch>
        </p:blipFill>
        <p:spPr>
          <a:xfrm>
            <a:off x="0" y="0"/>
            <a:ext cx="4676775" cy="5715000"/>
          </a:xfrm>
          <a:prstGeom prst="rect">
            <a:avLst/>
          </a:prstGeom>
          <a:effectLst/>
        </p:spPr>
      </p:pic>
      <p:sp>
        <p:nvSpPr>
          <p:cNvPr id="446" name="TextBox 1"/>
          <p:cNvSpPr txBox="1"/>
          <p:nvPr/>
        </p:nvSpPr>
        <p:spPr>
          <a:xfrm>
            <a:off x="4962525" y="2562225"/>
            <a:ext cx="2181225" cy="430887"/>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Leena Chohan, </a:t>
            </a:r>
          </a:p>
          <a:p>
            <a:pPr algn="l"/>
            <a:r>
              <a:rPr lang="en-US" sz="1100" b="1" i="0" u="none" spc="0" dirty="0" smtClean="0">
                <a:solidFill>
                  <a:srgbClr val="000000"/>
                </a:solidFill>
                <a:latin typeface="Arial" panose="020B0604020202020204" pitchFamily="34" charset="0"/>
                <a:cs typeface="Arial" panose="020B0604020202020204" pitchFamily="34" charset="0"/>
              </a:rPr>
              <a:t>University of Toronto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8" name="IMG_7244.jpg"/>
          <p:cNvPicPr>
            <a:picLocks noChangeAspect="1"/>
          </p:cNvPicPr>
          <p:nvPr/>
        </p:nvPicPr>
        <p:blipFill>
          <a:blip r:embed="rId2"/>
          <a:stretch>
            <a:fillRect/>
          </a:stretch>
        </p:blipFill>
        <p:spPr>
          <a:xfrm>
            <a:off x="0" y="0"/>
            <a:ext cx="4686300" cy="5715000"/>
          </a:xfrm>
          <a:prstGeom prst="rect">
            <a:avLst/>
          </a:prstGeom>
          <a:effectLst/>
        </p:spPr>
      </p:pic>
      <p:sp>
        <p:nvSpPr>
          <p:cNvPr id="449" name="TextBox 1"/>
          <p:cNvSpPr txBox="1"/>
          <p:nvPr/>
        </p:nvSpPr>
        <p:spPr>
          <a:xfrm>
            <a:off x="4800600" y="2171700"/>
            <a:ext cx="2762250" cy="430887"/>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Jennifer Park, </a:t>
            </a:r>
            <a:r>
              <a:rPr lang="en-US" sz="1100" b="1" i="0" u="none" spc="0" dirty="0" smtClean="0">
                <a:solidFill>
                  <a:srgbClr val="000000"/>
                </a:solidFill>
                <a:latin typeface="Arial" panose="020B0604020202020204" pitchFamily="34" charset="0"/>
                <a:cs typeface="Arial" panose="020B0604020202020204" pitchFamily="34" charset="0"/>
              </a:rPr>
              <a:t>                         </a:t>
            </a:r>
            <a:r>
              <a:rPr lang="en-US" sz="1100" b="1" i="0" u="none" spc="0" dirty="0" smtClean="0">
                <a:solidFill>
                  <a:srgbClr val="000000"/>
                </a:solidFill>
                <a:latin typeface="Arial" panose="020B0604020202020204" pitchFamily="34" charset="0"/>
                <a:cs typeface="Arial" panose="020B0604020202020204" pitchFamily="34" charset="0"/>
              </a:rPr>
              <a:t>University of British Columbia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1" name="IMG_7251.jpg"/>
          <p:cNvPicPr>
            <a:picLocks noChangeAspect="1"/>
          </p:cNvPicPr>
          <p:nvPr/>
        </p:nvPicPr>
        <p:blipFill>
          <a:blip r:embed="rId2"/>
          <a:stretch>
            <a:fillRect/>
          </a:stretch>
        </p:blipFill>
        <p:spPr>
          <a:xfrm>
            <a:off x="0" y="-9525"/>
            <a:ext cx="4581525" cy="5715000"/>
          </a:xfrm>
          <a:prstGeom prst="rect">
            <a:avLst/>
          </a:prstGeom>
          <a:effectLst/>
        </p:spPr>
      </p:pic>
      <p:sp>
        <p:nvSpPr>
          <p:cNvPr id="452" name="TextBox 1"/>
          <p:cNvSpPr txBox="1"/>
          <p:nvPr/>
        </p:nvSpPr>
        <p:spPr>
          <a:xfrm>
            <a:off x="4848225" y="2809875"/>
            <a:ext cx="2524125" cy="430887"/>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Alison Sigal,           </a:t>
            </a:r>
            <a:r>
              <a:rPr lang="en-US" sz="1100" b="1" i="0" u="none" spc="0" dirty="0" smtClean="0">
                <a:solidFill>
                  <a:srgbClr val="000000"/>
                </a:solidFill>
                <a:latin typeface="Arial" panose="020B0604020202020204" pitchFamily="34" charset="0"/>
                <a:cs typeface="Arial" panose="020B0604020202020204" pitchFamily="34" charset="0"/>
              </a:rPr>
              <a:t>                  </a:t>
            </a:r>
            <a:r>
              <a:rPr lang="en-US" sz="1100" b="1" i="0" u="none" spc="0" dirty="0" smtClean="0">
                <a:solidFill>
                  <a:srgbClr val="000000"/>
                </a:solidFill>
                <a:latin typeface="Arial" panose="020B0604020202020204" pitchFamily="34" charset="0"/>
                <a:cs typeface="Arial" panose="020B0604020202020204" pitchFamily="34" charset="0"/>
              </a:rPr>
              <a:t>University of Toronto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4" name="IMG_7258.jpg"/>
          <p:cNvPicPr>
            <a:picLocks noChangeAspect="1"/>
          </p:cNvPicPr>
          <p:nvPr/>
        </p:nvPicPr>
        <p:blipFill>
          <a:blip r:embed="rId2"/>
          <a:stretch>
            <a:fillRect/>
          </a:stretch>
        </p:blipFill>
        <p:spPr>
          <a:xfrm>
            <a:off x="3533775" y="0"/>
            <a:ext cx="4086225" cy="5715000"/>
          </a:xfrm>
          <a:prstGeom prst="rect">
            <a:avLst/>
          </a:prstGeom>
          <a:effectLst/>
        </p:spPr>
      </p:pic>
      <p:sp>
        <p:nvSpPr>
          <p:cNvPr id="455" name="TextBox 1"/>
          <p:cNvSpPr txBox="1"/>
          <p:nvPr/>
        </p:nvSpPr>
        <p:spPr>
          <a:xfrm>
            <a:off x="390525" y="2657475"/>
            <a:ext cx="2714625" cy="430887"/>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Shan Sun,                  </a:t>
            </a:r>
            <a:r>
              <a:rPr lang="en-US" sz="1100" b="1" i="0" u="none" spc="0" dirty="0" smtClean="0">
                <a:solidFill>
                  <a:srgbClr val="000000"/>
                </a:solidFill>
                <a:latin typeface="Arial" panose="020B0604020202020204" pitchFamily="34" charset="0"/>
                <a:cs typeface="Arial" panose="020B0604020202020204" pitchFamily="34" charset="0"/>
              </a:rPr>
              <a:t>                       University </a:t>
            </a:r>
            <a:r>
              <a:rPr lang="en-US" sz="1100" b="1" i="0" u="none" spc="0" dirty="0" smtClean="0">
                <a:solidFill>
                  <a:srgbClr val="000000"/>
                </a:solidFill>
                <a:latin typeface="Arial" panose="020B0604020202020204" pitchFamily="34" charset="0"/>
                <a:cs typeface="Arial" panose="020B0604020202020204" pitchFamily="34" charset="0"/>
              </a:rPr>
              <a:t>of British Columbia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7" name="IMG_7268.jpg"/>
          <p:cNvPicPr>
            <a:picLocks noChangeAspect="1"/>
          </p:cNvPicPr>
          <p:nvPr/>
        </p:nvPicPr>
        <p:blipFill>
          <a:blip r:embed="rId2"/>
          <a:stretch>
            <a:fillRect/>
          </a:stretch>
        </p:blipFill>
        <p:spPr>
          <a:xfrm>
            <a:off x="714375" y="0"/>
            <a:ext cx="6172200" cy="5715000"/>
          </a:xfrm>
          <a:prstGeom prst="rect">
            <a:avLst/>
          </a:prstGeom>
          <a:effectLst/>
        </p:spPr>
      </p:pic>
      <p:sp>
        <p:nvSpPr>
          <p:cNvPr id="458" name="TextBox 1"/>
          <p:cNvSpPr txBox="1"/>
          <p:nvPr/>
        </p:nvSpPr>
        <p:spPr>
          <a:xfrm>
            <a:off x="704850" y="5210175"/>
            <a:ext cx="6181725" cy="261610"/>
          </a:xfrm>
          <a:prstGeom prst="rect">
            <a:avLst/>
          </a:prstGeom>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Victor Legault, Executive Director and Andrée Legault at the cocktail reception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0" name="IMG_7281.jpg"/>
          <p:cNvPicPr>
            <a:picLocks noChangeAspect="1"/>
          </p:cNvPicPr>
          <p:nvPr/>
        </p:nvPicPr>
        <p:blipFill>
          <a:blip r:embed="rId2"/>
          <a:stretch>
            <a:fillRect/>
          </a:stretch>
        </p:blipFill>
        <p:spPr>
          <a:xfrm>
            <a:off x="866775" y="0"/>
            <a:ext cx="5867400" cy="5715000"/>
          </a:xfrm>
          <a:prstGeom prst="rect">
            <a:avLst/>
          </a:prstGeom>
          <a:effectLst/>
        </p:spPr>
      </p:pic>
      <p:sp>
        <p:nvSpPr>
          <p:cNvPr id="461" name="TextBox 1"/>
          <p:cNvSpPr txBox="1"/>
          <p:nvPr/>
        </p:nvSpPr>
        <p:spPr>
          <a:xfrm>
            <a:off x="942975" y="5276850"/>
            <a:ext cx="5876925" cy="261610"/>
          </a:xfrm>
          <a:prstGeom prst="rect">
            <a:avLst/>
          </a:prstGeom>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Jennifer MacLellan and Claire D'Amour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3" name="IMG_7263.jpg"/>
          <p:cNvPicPr>
            <a:picLocks noChangeAspect="1"/>
          </p:cNvPicPr>
          <p:nvPr/>
        </p:nvPicPr>
        <p:blipFill>
          <a:blip r:embed="rId2"/>
          <a:stretch>
            <a:fillRect/>
          </a:stretch>
        </p:blipFill>
        <p:spPr>
          <a:xfrm>
            <a:off x="-66675" y="0"/>
            <a:ext cx="5400675" cy="5715000"/>
          </a:xfrm>
          <a:prstGeom prst="rect">
            <a:avLst/>
          </a:prstGeom>
          <a:effectLst/>
        </p:spPr>
      </p:pic>
      <p:sp>
        <p:nvSpPr>
          <p:cNvPr id="464" name="TextBox 1"/>
          <p:cNvSpPr txBox="1"/>
          <p:nvPr/>
        </p:nvSpPr>
        <p:spPr>
          <a:xfrm>
            <a:off x="5372100" y="4381500"/>
            <a:ext cx="2162175" cy="600164"/>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Harry Bentham serenaded the members during the cocktail reception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66" name="IMG_7278.jpg"/>
          <p:cNvPicPr>
            <a:picLocks noChangeAspect="1"/>
          </p:cNvPicPr>
          <p:nvPr/>
        </p:nvPicPr>
        <p:blipFill>
          <a:blip r:embed="rId2"/>
          <a:stretch>
            <a:fillRect/>
          </a:stretch>
        </p:blipFill>
        <p:spPr>
          <a:xfrm>
            <a:off x="0" y="0"/>
            <a:ext cx="4114800" cy="3028950"/>
          </a:xfrm>
          <a:prstGeom prst="rect">
            <a:avLst/>
          </a:prstGeom>
          <a:effectLst/>
        </p:spPr>
      </p:pic>
      <p:pic>
        <p:nvPicPr>
          <p:cNvPr id="467" name="IMG_7274.jpg"/>
          <p:cNvPicPr>
            <a:picLocks noChangeAspect="1"/>
          </p:cNvPicPr>
          <p:nvPr/>
        </p:nvPicPr>
        <p:blipFill>
          <a:blip r:embed="rId3"/>
          <a:stretch>
            <a:fillRect/>
          </a:stretch>
        </p:blipFill>
        <p:spPr>
          <a:xfrm>
            <a:off x="3600450" y="2228850"/>
            <a:ext cx="3800475" cy="3486150"/>
          </a:xfrm>
          <a:prstGeom prst="rect">
            <a:avLst/>
          </a:prstGeom>
          <a:effectLst/>
        </p:spPr>
      </p:pic>
      <p:pic>
        <p:nvPicPr>
          <p:cNvPr id="468" name="IMG_7276.jpg"/>
          <p:cNvPicPr>
            <a:picLocks noChangeAspect="1"/>
          </p:cNvPicPr>
          <p:nvPr/>
        </p:nvPicPr>
        <p:blipFill>
          <a:blip r:embed="rId4"/>
          <a:stretch>
            <a:fillRect/>
          </a:stretch>
        </p:blipFill>
        <p:spPr>
          <a:xfrm>
            <a:off x="371475" y="2838450"/>
            <a:ext cx="2962275" cy="2876550"/>
          </a:xfrm>
          <a:prstGeom prst="rect">
            <a:avLst/>
          </a:prstGeom>
          <a:effectLst/>
        </p:spPr>
      </p:pic>
      <p:pic>
        <p:nvPicPr>
          <p:cNvPr id="469" name="IMG_7270.jpg"/>
          <p:cNvPicPr>
            <a:picLocks noChangeAspect="1"/>
          </p:cNvPicPr>
          <p:nvPr/>
        </p:nvPicPr>
        <p:blipFill>
          <a:blip r:embed="rId5"/>
          <a:stretch>
            <a:fillRect/>
          </a:stretch>
        </p:blipFill>
        <p:spPr>
          <a:xfrm>
            <a:off x="3676650" y="76200"/>
            <a:ext cx="3933824" cy="2066925"/>
          </a:xfrm>
          <a:prstGeom prst="rect">
            <a:avLst/>
          </a:prstGeom>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 name="TextBox 1"/>
          <p:cNvSpPr txBox="1"/>
          <p:nvPr/>
        </p:nvSpPr>
        <p:spPr>
          <a:xfrm>
            <a:off x="304800" y="2095500"/>
            <a:ext cx="3343275" cy="600164"/>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Satellite Symposium, sponsored by NuSmile, featuring Dr. Kevin Donly on "Esthetic Pediatric Crowns  In-Depth"</a:t>
            </a:r>
          </a:p>
        </p:txBody>
      </p:sp>
      <p:pic>
        <p:nvPicPr>
          <p:cNvPr id="290" name="NuSmile_w+Smiles+Ahead+logo+blues+USE+THIS+ONE.jpg"/>
          <p:cNvPicPr>
            <a:picLocks noChangeAspect="1"/>
          </p:cNvPicPr>
          <p:nvPr/>
        </p:nvPicPr>
        <p:blipFill>
          <a:blip r:embed="rId2"/>
          <a:stretch>
            <a:fillRect/>
          </a:stretch>
        </p:blipFill>
        <p:spPr>
          <a:xfrm>
            <a:off x="533400" y="495300"/>
            <a:ext cx="2552700" cy="1285875"/>
          </a:xfrm>
          <a:prstGeom prst="rect">
            <a:avLst/>
          </a:prstGeom>
          <a:effectLst/>
        </p:spPr>
      </p:pic>
      <p:pic>
        <p:nvPicPr>
          <p:cNvPr id="291" name="IMG_6898.jpg"/>
          <p:cNvPicPr>
            <a:picLocks noChangeAspect="1"/>
          </p:cNvPicPr>
          <p:nvPr/>
        </p:nvPicPr>
        <p:blipFill>
          <a:blip r:embed="rId3"/>
          <a:stretch>
            <a:fillRect/>
          </a:stretch>
        </p:blipFill>
        <p:spPr>
          <a:xfrm>
            <a:off x="3810000" y="0"/>
            <a:ext cx="3810000" cy="5724525"/>
          </a:xfrm>
          <a:prstGeom prst="rect">
            <a:avLst/>
          </a:prstGeom>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1" name="IMG_7314.jpg"/>
          <p:cNvPicPr>
            <a:picLocks noChangeAspect="1"/>
          </p:cNvPicPr>
          <p:nvPr/>
        </p:nvPicPr>
        <p:blipFill>
          <a:blip r:embed="rId2"/>
          <a:stretch>
            <a:fillRect/>
          </a:stretch>
        </p:blipFill>
        <p:spPr>
          <a:xfrm>
            <a:off x="0" y="133350"/>
            <a:ext cx="7600950" cy="5067300"/>
          </a:xfrm>
          <a:prstGeom prst="rect">
            <a:avLst/>
          </a:prstGeom>
          <a:effectLst/>
        </p:spPr>
      </p:pic>
      <p:sp>
        <p:nvSpPr>
          <p:cNvPr id="472" name="TextBox 1"/>
          <p:cNvSpPr txBox="1"/>
          <p:nvPr/>
        </p:nvSpPr>
        <p:spPr>
          <a:xfrm>
            <a:off x="1905000" y="5314950"/>
            <a:ext cx="4095750" cy="261610"/>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The President's Gala Dinner and Dance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4" name="IMG_7310+444_edited-1.jpg"/>
          <p:cNvPicPr>
            <a:picLocks noChangeAspect="1"/>
          </p:cNvPicPr>
          <p:nvPr/>
        </p:nvPicPr>
        <p:blipFill>
          <a:blip r:embed="rId2"/>
          <a:stretch>
            <a:fillRect/>
          </a:stretch>
        </p:blipFill>
        <p:spPr>
          <a:xfrm>
            <a:off x="1057275" y="0"/>
            <a:ext cx="5486400" cy="5715000"/>
          </a:xfrm>
          <a:prstGeom prst="rect">
            <a:avLst/>
          </a:prstGeom>
          <a:effectLst/>
        </p:spPr>
      </p:pic>
      <p:sp>
        <p:nvSpPr>
          <p:cNvPr id="475" name="TextBox 1"/>
          <p:cNvSpPr txBox="1"/>
          <p:nvPr/>
        </p:nvSpPr>
        <p:spPr>
          <a:xfrm>
            <a:off x="1057275" y="5372100"/>
            <a:ext cx="5495925" cy="261610"/>
          </a:xfrm>
          <a:prstGeom prst="rect">
            <a:avLst/>
          </a:prstGeom>
          <a:solidFill>
            <a:srgbClr val="000000"/>
          </a:solidFill>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Jennifer MacLellan, Chair of the Halifax LOC introduces two special guests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7" name="IMG_7303+333.jpg"/>
          <p:cNvPicPr>
            <a:picLocks noChangeAspect="1"/>
          </p:cNvPicPr>
          <p:nvPr/>
        </p:nvPicPr>
        <p:blipFill>
          <a:blip r:embed="rId2"/>
          <a:stretch>
            <a:fillRect/>
          </a:stretch>
        </p:blipFill>
        <p:spPr>
          <a:xfrm>
            <a:off x="3152775" y="0"/>
            <a:ext cx="4524375" cy="5715000"/>
          </a:xfrm>
          <a:prstGeom prst="rect">
            <a:avLst/>
          </a:prstGeom>
          <a:effectLst/>
        </p:spPr>
      </p:pic>
      <p:pic>
        <p:nvPicPr>
          <p:cNvPr id="478" name="IMG_7300b_edited-1.jpg 1"/>
          <p:cNvPicPr>
            <a:picLocks noChangeAspect="1"/>
          </p:cNvPicPr>
          <p:nvPr/>
        </p:nvPicPr>
        <p:blipFill>
          <a:blip r:embed="rId3"/>
          <a:stretch>
            <a:fillRect/>
          </a:stretch>
        </p:blipFill>
        <p:spPr>
          <a:xfrm>
            <a:off x="0" y="0"/>
            <a:ext cx="3800475" cy="5715000"/>
          </a:xfrm>
          <a:prstGeom prst="rect">
            <a:avLst/>
          </a:prstGeom>
          <a:effectLst/>
        </p:spPr>
      </p:pic>
      <p:sp>
        <p:nvSpPr>
          <p:cNvPr id="479" name="Rectangle2 1"/>
          <p:cNvSpPr/>
          <p:nvPr/>
        </p:nvSpPr>
        <p:spPr>
          <a:xfrm>
            <a:off x="3733800" y="28575"/>
            <a:ext cx="114300" cy="5734050"/>
          </a:xfrm>
          <a:prstGeom prst="rect">
            <a:avLst/>
          </a:prstGeom>
          <a:solidFill>
            <a:srgbClr val="545454"/>
          </a:solidFill>
          <a:effectLst/>
        </p:spPr>
        <p:txBody>
          <a:bodyPr wrap="square" rtlCol="0" anchor="ctr">
            <a:spAutoFit/>
          </a:bodyPr>
          <a:lstStyle/>
          <a:p>
            <a:pPr algn="ctr"/>
            <a:endParaRPr/>
          </a:p>
        </p:txBody>
      </p:sp>
      <p:sp>
        <p:nvSpPr>
          <p:cNvPr id="480" name="TextBox 1"/>
          <p:cNvSpPr txBox="1"/>
          <p:nvPr/>
        </p:nvSpPr>
        <p:spPr>
          <a:xfrm>
            <a:off x="676275" y="5010150"/>
            <a:ext cx="6257925" cy="430887"/>
          </a:xfrm>
          <a:prstGeom prst="rect">
            <a:avLst/>
          </a:prstGeom>
          <a:solidFill>
            <a:srgbClr val="000000"/>
          </a:solidFill>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Left:  Dr. Jade Miller, President-Elect of the AAPD   </a:t>
            </a:r>
          </a:p>
          <a:p>
            <a:pPr algn="ctr"/>
            <a:r>
              <a:rPr lang="en-US" sz="1100" b="1" i="0" u="none" spc="0" dirty="0" smtClean="0">
                <a:solidFill>
                  <a:srgbClr val="FFFFFF"/>
                </a:solidFill>
                <a:latin typeface="Arial" panose="020B0604020202020204" pitchFamily="34" charset="0"/>
                <a:cs typeface="Arial" panose="020B0604020202020204" pitchFamily="34" charset="0"/>
              </a:rPr>
              <a:t>Right:  Dr. John O'Keefe,  Director of Knowledge Networks with the CDA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2" name="IMG_7313+444_edited-1.jpg"/>
          <p:cNvPicPr>
            <a:picLocks noChangeAspect="1"/>
          </p:cNvPicPr>
          <p:nvPr/>
        </p:nvPicPr>
        <p:blipFill>
          <a:blip r:embed="rId2"/>
          <a:stretch>
            <a:fillRect/>
          </a:stretch>
        </p:blipFill>
        <p:spPr>
          <a:xfrm>
            <a:off x="0" y="104775"/>
            <a:ext cx="7610475" cy="5495925"/>
          </a:xfrm>
          <a:prstGeom prst="rect">
            <a:avLst/>
          </a:prstGeom>
          <a:effectLst/>
        </p:spPr>
      </p:pic>
      <p:sp>
        <p:nvSpPr>
          <p:cNvPr id="483" name="TextBox 1"/>
          <p:cNvSpPr txBox="1"/>
          <p:nvPr/>
        </p:nvSpPr>
        <p:spPr>
          <a:xfrm>
            <a:off x="1171575" y="5029200"/>
            <a:ext cx="5905500" cy="430887"/>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The President's Dinner featured a number of meal choices including      </a:t>
            </a:r>
            <a:r>
              <a:rPr lang="en-US" sz="1100" b="1" i="0" u="none" spc="0" dirty="0" smtClean="0">
                <a:solidFill>
                  <a:srgbClr val="000000"/>
                </a:solidFill>
                <a:latin typeface="Arial" panose="020B0604020202020204" pitchFamily="34" charset="0"/>
                <a:cs typeface="Arial" panose="020B0604020202020204" pitchFamily="34" charset="0"/>
              </a:rPr>
              <a:t>                   </a:t>
            </a:r>
            <a:r>
              <a:rPr lang="en-US" sz="1100" b="1" i="0" u="none" spc="0" dirty="0" smtClean="0">
                <a:solidFill>
                  <a:srgbClr val="000000"/>
                </a:solidFill>
                <a:latin typeface="Arial" panose="020B0604020202020204" pitchFamily="34" charset="0"/>
                <a:cs typeface="Arial" panose="020B0604020202020204" pitchFamily="34" charset="0"/>
              </a:rPr>
              <a:t>Seafood Chowder and Atlantic Hard Shell Lobster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5" name="IMG_7338+444_edited-1.jpg"/>
          <p:cNvPicPr>
            <a:picLocks noChangeAspect="1"/>
          </p:cNvPicPr>
          <p:nvPr/>
        </p:nvPicPr>
        <p:blipFill>
          <a:blip r:embed="rId2"/>
          <a:stretch>
            <a:fillRect/>
          </a:stretch>
        </p:blipFill>
        <p:spPr>
          <a:xfrm>
            <a:off x="0" y="0"/>
            <a:ext cx="7600950" cy="4629150"/>
          </a:xfrm>
          <a:prstGeom prst="rect">
            <a:avLst/>
          </a:prstGeom>
          <a:effectLst/>
        </p:spPr>
      </p:pic>
      <p:sp>
        <p:nvSpPr>
          <p:cNvPr id="486" name="TextBox 1"/>
          <p:cNvSpPr txBox="1"/>
          <p:nvPr/>
        </p:nvSpPr>
        <p:spPr>
          <a:xfrm>
            <a:off x="0" y="4752975"/>
            <a:ext cx="7620000" cy="430887"/>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Lobster Socks</a:t>
            </a:r>
          </a:p>
          <a:p>
            <a:pPr algn="ctr"/>
            <a:r>
              <a:rPr lang="en-US" sz="1100" b="1" i="0" u="none" spc="0" dirty="0" smtClean="0">
                <a:solidFill>
                  <a:srgbClr val="000000"/>
                </a:solidFill>
                <a:latin typeface="Arial" panose="020B0604020202020204" pitchFamily="34" charset="0"/>
                <a:cs typeface="Arial" panose="020B0604020202020204" pitchFamily="34" charset="0"/>
              </a:rPr>
              <a:t>L to R: Dr. Charles Lekic, Dr. Brad Klus, Dr. Mohammed Omar and Dr. Mark Berscheid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8" name="IMG_7325+444_edited-1.jpg"/>
          <p:cNvPicPr>
            <a:picLocks noChangeAspect="1"/>
          </p:cNvPicPr>
          <p:nvPr/>
        </p:nvPicPr>
        <p:blipFill>
          <a:blip r:embed="rId2"/>
          <a:stretch>
            <a:fillRect/>
          </a:stretch>
        </p:blipFill>
        <p:spPr>
          <a:xfrm>
            <a:off x="2857500" y="-66675"/>
            <a:ext cx="5400675" cy="2733675"/>
          </a:xfrm>
          <a:prstGeom prst="rect">
            <a:avLst/>
          </a:prstGeom>
          <a:effectLst/>
        </p:spPr>
      </p:pic>
      <p:pic>
        <p:nvPicPr>
          <p:cNvPr id="489" name="IMG_7331+444_edited-1.jpg"/>
          <p:cNvPicPr>
            <a:picLocks noChangeAspect="1"/>
          </p:cNvPicPr>
          <p:nvPr/>
        </p:nvPicPr>
        <p:blipFill>
          <a:blip r:embed="rId3"/>
          <a:stretch>
            <a:fillRect/>
          </a:stretch>
        </p:blipFill>
        <p:spPr>
          <a:xfrm>
            <a:off x="-85725" y="2943225"/>
            <a:ext cx="4752975" cy="2771775"/>
          </a:xfrm>
          <a:prstGeom prst="rect">
            <a:avLst/>
          </a:prstGeom>
          <a:effectLst/>
        </p:spPr>
      </p:pic>
      <p:pic>
        <p:nvPicPr>
          <p:cNvPr id="490" name="IMG_7317+444_edited-1.jpg"/>
          <p:cNvPicPr>
            <a:picLocks noChangeAspect="1"/>
          </p:cNvPicPr>
          <p:nvPr/>
        </p:nvPicPr>
        <p:blipFill>
          <a:blip r:embed="rId4"/>
          <a:stretch>
            <a:fillRect/>
          </a:stretch>
        </p:blipFill>
        <p:spPr>
          <a:xfrm>
            <a:off x="0" y="-47625"/>
            <a:ext cx="3714750" cy="2724150"/>
          </a:xfrm>
          <a:prstGeom prst="rect">
            <a:avLst/>
          </a:prstGeom>
          <a:effectLst/>
        </p:spPr>
      </p:pic>
      <p:pic>
        <p:nvPicPr>
          <p:cNvPr id="491" name="IMG_7327+444_edited-1.jpg"/>
          <p:cNvPicPr>
            <a:picLocks noChangeAspect="1"/>
          </p:cNvPicPr>
          <p:nvPr/>
        </p:nvPicPr>
        <p:blipFill>
          <a:blip r:embed="rId5"/>
          <a:stretch>
            <a:fillRect/>
          </a:stretch>
        </p:blipFill>
        <p:spPr>
          <a:xfrm>
            <a:off x="4048125" y="2933700"/>
            <a:ext cx="3571875" cy="2762250"/>
          </a:xfrm>
          <a:prstGeom prst="rect">
            <a:avLst/>
          </a:prstGeom>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93" name="IMG_7321+444_edited-1.jpg"/>
          <p:cNvPicPr>
            <a:picLocks noChangeAspect="1"/>
          </p:cNvPicPr>
          <p:nvPr/>
        </p:nvPicPr>
        <p:blipFill>
          <a:blip r:embed="rId2"/>
          <a:stretch>
            <a:fillRect/>
          </a:stretch>
        </p:blipFill>
        <p:spPr>
          <a:xfrm>
            <a:off x="3781425" y="0"/>
            <a:ext cx="3838575" cy="3019425"/>
          </a:xfrm>
          <a:prstGeom prst="rect">
            <a:avLst/>
          </a:prstGeom>
          <a:effectLst/>
        </p:spPr>
      </p:pic>
      <p:pic>
        <p:nvPicPr>
          <p:cNvPr id="494" name="IMG_7332.jpg"/>
          <p:cNvPicPr>
            <a:picLocks noChangeAspect="1"/>
          </p:cNvPicPr>
          <p:nvPr/>
        </p:nvPicPr>
        <p:blipFill>
          <a:blip r:embed="rId3"/>
          <a:stretch>
            <a:fillRect/>
          </a:stretch>
        </p:blipFill>
        <p:spPr>
          <a:xfrm>
            <a:off x="0" y="0"/>
            <a:ext cx="3800475" cy="5715000"/>
          </a:xfrm>
          <a:prstGeom prst="rect">
            <a:avLst/>
          </a:prstGeom>
          <a:effectLst/>
        </p:spPr>
      </p:pic>
      <p:pic>
        <p:nvPicPr>
          <p:cNvPr id="495" name="IMG_7339.jpg"/>
          <p:cNvPicPr>
            <a:picLocks noChangeAspect="1"/>
          </p:cNvPicPr>
          <p:nvPr/>
        </p:nvPicPr>
        <p:blipFill>
          <a:blip r:embed="rId4"/>
          <a:stretch>
            <a:fillRect/>
          </a:stretch>
        </p:blipFill>
        <p:spPr>
          <a:xfrm>
            <a:off x="4267200" y="3009900"/>
            <a:ext cx="2876550" cy="2705100"/>
          </a:xfrm>
          <a:prstGeom prst="rect">
            <a:avLst/>
          </a:prstGeom>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97" name="IMG_7333.jpg"/>
          <p:cNvPicPr>
            <a:picLocks noChangeAspect="1"/>
          </p:cNvPicPr>
          <p:nvPr/>
        </p:nvPicPr>
        <p:blipFill>
          <a:blip r:embed="rId2"/>
          <a:stretch>
            <a:fillRect/>
          </a:stretch>
        </p:blipFill>
        <p:spPr>
          <a:xfrm>
            <a:off x="38100" y="0"/>
            <a:ext cx="7534275" cy="5715000"/>
          </a:xfrm>
          <a:prstGeom prst="rect">
            <a:avLst/>
          </a:prstGeom>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9" name="IMG_7349.jpg"/>
          <p:cNvPicPr>
            <a:picLocks noChangeAspect="1"/>
          </p:cNvPicPr>
          <p:nvPr/>
        </p:nvPicPr>
        <p:blipFill>
          <a:blip r:embed="rId2"/>
          <a:stretch>
            <a:fillRect/>
          </a:stretch>
        </p:blipFill>
        <p:spPr>
          <a:xfrm>
            <a:off x="0" y="0"/>
            <a:ext cx="4953000" cy="5724525"/>
          </a:xfrm>
          <a:prstGeom prst="rect">
            <a:avLst/>
          </a:prstGeom>
          <a:effectLst/>
        </p:spPr>
      </p:pic>
      <p:pic>
        <p:nvPicPr>
          <p:cNvPr id="500" name="3m_ESPE_logo+Use.jpg"/>
          <p:cNvPicPr>
            <a:picLocks noChangeAspect="1"/>
          </p:cNvPicPr>
          <p:nvPr/>
        </p:nvPicPr>
        <p:blipFill>
          <a:blip r:embed="rId3"/>
          <a:stretch>
            <a:fillRect/>
          </a:stretch>
        </p:blipFill>
        <p:spPr>
          <a:xfrm>
            <a:off x="5210175" y="1657350"/>
            <a:ext cx="1733550" cy="533400"/>
          </a:xfrm>
          <a:prstGeom prst="rect">
            <a:avLst/>
          </a:prstGeom>
          <a:effectLst/>
        </p:spPr>
      </p:pic>
      <p:sp>
        <p:nvSpPr>
          <p:cNvPr id="501" name="TextBox 1"/>
          <p:cNvSpPr txBox="1"/>
          <p:nvPr/>
        </p:nvSpPr>
        <p:spPr>
          <a:xfrm>
            <a:off x="5133975" y="2276475"/>
            <a:ext cx="2305050" cy="1446550"/>
          </a:xfrm>
          <a:prstGeom prst="rect">
            <a:avLst/>
          </a:prstGeom>
          <a:effectLst/>
        </p:spPr>
        <p:txBody>
          <a:bodyPr wrap="square" rtlCol="0" anchor="t">
            <a:spAutoFit/>
          </a:bodyPr>
          <a:lstStyle/>
          <a:p>
            <a:pPr algn="l"/>
            <a:r>
              <a:rPr lang="en-US" sz="1100" b="1" i="0" u="none" spc="0" dirty="0" smtClean="0">
                <a:solidFill>
                  <a:srgbClr val="000000"/>
                </a:solidFill>
                <a:latin typeface="Arial" panose="020B0604020202020204" pitchFamily="34" charset="0"/>
                <a:cs typeface="Arial" panose="020B0604020202020204" pitchFamily="34" charset="0"/>
              </a:rPr>
              <a:t>Dr. Elsa Hui-Derksen, Chair of the CAPD/ACDP Scientific Committee (Left) and Andrea Bowie, Sales Account Executive for 3M ESPE get ready to announce the winner of the Graduate Student Abstract Presentations.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3" name="IMG_7352.jpg 1"/>
          <p:cNvPicPr>
            <a:picLocks noChangeAspect="1"/>
          </p:cNvPicPr>
          <p:nvPr/>
        </p:nvPicPr>
        <p:blipFill>
          <a:blip r:embed="rId2"/>
          <a:stretch>
            <a:fillRect/>
          </a:stretch>
        </p:blipFill>
        <p:spPr>
          <a:xfrm>
            <a:off x="123825" y="-28575"/>
            <a:ext cx="7372350" cy="5743575"/>
          </a:xfrm>
          <a:prstGeom prst="rect">
            <a:avLst/>
          </a:prstGeom>
          <a:effectLst/>
        </p:spPr>
      </p:pic>
      <p:pic>
        <p:nvPicPr>
          <p:cNvPr id="504" name="Molly+Ehrlich.jpg"/>
          <p:cNvPicPr>
            <a:picLocks noChangeAspect="1"/>
          </p:cNvPicPr>
          <p:nvPr/>
        </p:nvPicPr>
        <p:blipFill>
          <a:blip r:embed="rId3"/>
          <a:stretch>
            <a:fillRect/>
          </a:stretch>
        </p:blipFill>
        <p:spPr>
          <a:xfrm>
            <a:off x="5334000" y="3133725"/>
            <a:ext cx="2286000" cy="2581275"/>
          </a:xfrm>
          <a:prstGeom prst="rect">
            <a:avLst/>
          </a:prstGeom>
          <a:effectLst/>
        </p:spPr>
      </p:pic>
      <p:sp>
        <p:nvSpPr>
          <p:cNvPr id="505" name="TextBox 1"/>
          <p:cNvSpPr txBox="1"/>
          <p:nvPr/>
        </p:nvSpPr>
        <p:spPr>
          <a:xfrm>
            <a:off x="219074" y="4286250"/>
            <a:ext cx="5114925" cy="600164"/>
          </a:xfrm>
          <a:prstGeom prst="rect">
            <a:avLst/>
          </a:prstGeom>
          <a:solidFill>
            <a:srgbClr val="000000"/>
          </a:solidFill>
          <a:effectLst/>
        </p:spPr>
        <p:txBody>
          <a:bodyPr wrap="square" rtlCol="0" anchor="t">
            <a:spAutoFit/>
          </a:bodyPr>
          <a:lstStyle/>
          <a:p>
            <a:pPr algn="just"/>
            <a:r>
              <a:rPr lang="en-US" sz="1100" b="1" i="0" u="none" spc="0" dirty="0" smtClean="0">
                <a:solidFill>
                  <a:srgbClr val="FFFFFF"/>
                </a:solidFill>
                <a:latin typeface="Arial" panose="020B0604020202020204" pitchFamily="34" charset="0"/>
                <a:cs typeface="Arial" panose="020B0604020202020204" pitchFamily="34" charset="0"/>
              </a:rPr>
              <a:t>The winner was Dr. Molly Ehrlich (see inset)  of the University of Toronto.  As Molly was unable to attend the President's Gala,  Drs.  Gabriella Garisto  and Marie-Lyne Gosselin accepted the award on her behalf.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3" name="IMG_6901.jpg"/>
          <p:cNvPicPr>
            <a:picLocks noChangeAspect="1"/>
          </p:cNvPicPr>
          <p:nvPr/>
        </p:nvPicPr>
        <p:blipFill>
          <a:blip r:embed="rId2"/>
          <a:stretch>
            <a:fillRect/>
          </a:stretch>
        </p:blipFill>
        <p:spPr>
          <a:xfrm>
            <a:off x="0" y="323850"/>
            <a:ext cx="7600950" cy="5067300"/>
          </a:xfrm>
          <a:prstGeom prst="rect">
            <a:avLst/>
          </a:prstGeom>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7" name="IMG_7357.jpg"/>
          <p:cNvPicPr>
            <a:picLocks noChangeAspect="1"/>
          </p:cNvPicPr>
          <p:nvPr/>
        </p:nvPicPr>
        <p:blipFill>
          <a:blip r:embed="rId2"/>
          <a:stretch>
            <a:fillRect/>
          </a:stretch>
        </p:blipFill>
        <p:spPr>
          <a:xfrm>
            <a:off x="0" y="209550"/>
            <a:ext cx="7610475" cy="4657725"/>
          </a:xfrm>
          <a:prstGeom prst="rect">
            <a:avLst/>
          </a:prstGeom>
          <a:effectLst/>
        </p:spPr>
      </p:pic>
      <p:sp>
        <p:nvSpPr>
          <p:cNvPr id="508" name="TextBox 1"/>
          <p:cNvSpPr txBox="1"/>
          <p:nvPr/>
        </p:nvSpPr>
        <p:spPr>
          <a:xfrm>
            <a:off x="152400" y="5114925"/>
            <a:ext cx="7105650" cy="430887"/>
          </a:xfrm>
          <a:prstGeom prst="rect">
            <a:avLst/>
          </a:prstGeom>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Dr. Jennifer MacLellan presented Steve Gillick, Director of Operations and Claire D'Amour, Executive Secretary with gifts for assisting the LOC in organizing the Halifax Annual Meeting.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0" name="IMG_7366.jpg"/>
          <p:cNvPicPr>
            <a:picLocks noChangeAspect="1"/>
          </p:cNvPicPr>
          <p:nvPr/>
        </p:nvPicPr>
        <p:blipFill>
          <a:blip r:embed="rId2"/>
          <a:stretch>
            <a:fillRect/>
          </a:stretch>
        </p:blipFill>
        <p:spPr>
          <a:xfrm>
            <a:off x="0" y="304800"/>
            <a:ext cx="7600950" cy="4791075"/>
          </a:xfrm>
          <a:prstGeom prst="rect">
            <a:avLst/>
          </a:prstGeom>
          <a:effectLst/>
        </p:spPr>
      </p:pic>
      <p:sp>
        <p:nvSpPr>
          <p:cNvPr id="511" name="TextBox 1"/>
          <p:cNvSpPr txBox="1"/>
          <p:nvPr/>
        </p:nvSpPr>
        <p:spPr>
          <a:xfrm>
            <a:off x="847725" y="5286375"/>
            <a:ext cx="5629275" cy="261610"/>
          </a:xfrm>
          <a:prstGeom prst="rect">
            <a:avLst/>
          </a:prstGeom>
          <a:effectLst/>
        </p:spPr>
        <p:txBody>
          <a:bodyPr wrap="square" rtlCol="0" anchor="t">
            <a:spAutoFit/>
          </a:bodyPr>
          <a:lstStyle/>
          <a:p>
            <a:pPr algn="ctr"/>
            <a:r>
              <a:rPr lang="en-US" sz="1100" b="1" i="0" u="none" spc="0" dirty="0" smtClean="0">
                <a:solidFill>
                  <a:srgbClr val="FFFFFF"/>
                </a:solidFill>
                <a:latin typeface="Arial" panose="020B0604020202020204" pitchFamily="34" charset="0"/>
                <a:cs typeface="Arial" panose="020B0604020202020204" pitchFamily="34" charset="0"/>
              </a:rPr>
              <a:t>Big Fish entertained until the wee hours of the morning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3" name="Title"/>
          <p:cNvSpPr txBox="1"/>
          <p:nvPr/>
        </p:nvSpPr>
        <p:spPr>
          <a:xfrm>
            <a:off x="295275" y="176510"/>
            <a:ext cx="6810375" cy="923330"/>
          </a:xfrm>
          <a:prstGeom prst="rect">
            <a:avLst/>
          </a:prstGeom>
          <a:effectLst/>
        </p:spPr>
        <p:txBody>
          <a:bodyPr wrap="square" rtlCol="0" anchor="ctr">
            <a:spAutoFit/>
          </a:bodyPr>
          <a:lstStyle/>
          <a:p>
            <a:pPr algn="ctr"/>
            <a:r>
              <a:rPr lang="en-US" b="1" i="0" u="none" spc="0" dirty="0" smtClean="0">
                <a:solidFill>
                  <a:srgbClr val="FFFFFF"/>
                </a:solidFill>
                <a:latin typeface="Nina Compressed"/>
              </a:rPr>
              <a:t>See you in 2016</a:t>
            </a:r>
            <a:endParaRPr lang="en-US" b="1" i="0" u="none" spc="0" dirty="0" smtClean="0">
              <a:solidFill>
                <a:srgbClr val="FFFFFF"/>
              </a:solidFill>
              <a:latin typeface="Nina Compressed"/>
            </a:endParaRPr>
          </a:p>
          <a:p>
            <a:pPr algn="ctr"/>
            <a:r>
              <a:rPr lang="en-US" b="1" i="0" u="none" spc="0" dirty="0" smtClean="0">
                <a:solidFill>
                  <a:srgbClr val="FFFFFF"/>
                </a:solidFill>
                <a:latin typeface="Nina Compressed"/>
              </a:rPr>
              <a:t>September </a:t>
            </a:r>
            <a:r>
              <a:rPr lang="en-US" b="1" i="0" u="none" spc="0" dirty="0" smtClean="0">
                <a:solidFill>
                  <a:srgbClr val="FFFFFF"/>
                </a:solidFill>
                <a:latin typeface="Nina Compressed"/>
              </a:rPr>
              <a:t>22-23-24</a:t>
            </a:r>
            <a:endParaRPr lang="en-US" b="1" i="0" u="none" spc="0" dirty="0" smtClean="0">
              <a:solidFill>
                <a:srgbClr val="FFFFFF"/>
              </a:solidFill>
              <a:latin typeface="Nina Compressed"/>
            </a:endParaRPr>
          </a:p>
          <a:p>
            <a:pPr algn="ctr"/>
            <a:r>
              <a:rPr lang="en-US" b="1" i="0" u="none" spc="0" dirty="0" smtClean="0">
                <a:solidFill>
                  <a:srgbClr val="FFFFFF"/>
                </a:solidFill>
                <a:latin typeface="Nina Compressed"/>
              </a:rPr>
              <a:t>The Toronto Marriott Downtown Eaton Centre Hotel</a:t>
            </a:r>
          </a:p>
        </p:txBody>
      </p:sp>
      <p:pic>
        <p:nvPicPr>
          <p:cNvPr id="514" name="Toronto.jpg"/>
          <p:cNvPicPr>
            <a:picLocks noChangeAspect="1"/>
          </p:cNvPicPr>
          <p:nvPr/>
        </p:nvPicPr>
        <p:blipFill>
          <a:blip r:embed="rId2"/>
          <a:stretch>
            <a:fillRect/>
          </a:stretch>
        </p:blipFill>
        <p:spPr>
          <a:xfrm>
            <a:off x="1295400" y="1181100"/>
            <a:ext cx="5057775" cy="4229100"/>
          </a:xfrm>
          <a:prstGeom prst="rect">
            <a:avLst/>
          </a:prstGeom>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5" name="IMG_6909.jpg"/>
          <p:cNvPicPr>
            <a:picLocks noChangeAspect="1"/>
          </p:cNvPicPr>
          <p:nvPr/>
        </p:nvPicPr>
        <p:blipFill>
          <a:blip r:embed="rId2"/>
          <a:stretch>
            <a:fillRect/>
          </a:stretch>
        </p:blipFill>
        <p:spPr>
          <a:xfrm>
            <a:off x="2619375" y="2381250"/>
            <a:ext cx="5000625" cy="3333750"/>
          </a:xfrm>
          <a:prstGeom prst="rect">
            <a:avLst/>
          </a:prstGeom>
          <a:effectLst/>
        </p:spPr>
      </p:pic>
      <p:pic>
        <p:nvPicPr>
          <p:cNvPr id="296" name="IMG_6903.jpg"/>
          <p:cNvPicPr>
            <a:picLocks noChangeAspect="1"/>
          </p:cNvPicPr>
          <p:nvPr/>
        </p:nvPicPr>
        <p:blipFill>
          <a:blip r:embed="rId3"/>
          <a:stretch>
            <a:fillRect/>
          </a:stretch>
        </p:blipFill>
        <p:spPr>
          <a:xfrm>
            <a:off x="3352800" y="0"/>
            <a:ext cx="4267200" cy="2819400"/>
          </a:xfrm>
          <a:prstGeom prst="rect">
            <a:avLst/>
          </a:prstGeom>
          <a:effectLst/>
        </p:spPr>
      </p:pic>
      <p:pic>
        <p:nvPicPr>
          <p:cNvPr id="297" name="IMG_6912.jpg"/>
          <p:cNvPicPr>
            <a:picLocks noChangeAspect="1"/>
          </p:cNvPicPr>
          <p:nvPr/>
        </p:nvPicPr>
        <p:blipFill>
          <a:blip r:embed="rId4"/>
          <a:stretch>
            <a:fillRect/>
          </a:stretch>
        </p:blipFill>
        <p:spPr>
          <a:xfrm>
            <a:off x="0" y="0"/>
            <a:ext cx="3800475" cy="5715000"/>
          </a:xfrm>
          <a:prstGeom prst="rect">
            <a:avLst/>
          </a:prstGeom>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9" name="IMG_6918.jpg"/>
          <p:cNvPicPr>
            <a:picLocks noChangeAspect="1"/>
          </p:cNvPicPr>
          <p:nvPr/>
        </p:nvPicPr>
        <p:blipFill>
          <a:blip r:embed="rId2"/>
          <a:stretch>
            <a:fillRect/>
          </a:stretch>
        </p:blipFill>
        <p:spPr>
          <a:xfrm>
            <a:off x="3390900" y="2914650"/>
            <a:ext cx="4229100" cy="2800350"/>
          </a:xfrm>
          <a:prstGeom prst="rect">
            <a:avLst/>
          </a:prstGeom>
          <a:effectLst/>
        </p:spPr>
      </p:pic>
      <p:pic>
        <p:nvPicPr>
          <p:cNvPr id="300" name="IMG_6920.jpg"/>
          <p:cNvPicPr>
            <a:picLocks noChangeAspect="1"/>
          </p:cNvPicPr>
          <p:nvPr/>
        </p:nvPicPr>
        <p:blipFill>
          <a:blip r:embed="rId3"/>
          <a:stretch>
            <a:fillRect/>
          </a:stretch>
        </p:blipFill>
        <p:spPr>
          <a:xfrm>
            <a:off x="0" y="-114300"/>
            <a:ext cx="5143500" cy="3429000"/>
          </a:xfrm>
          <a:prstGeom prst="rect">
            <a:avLst/>
          </a:prstGeom>
          <a:effectLst/>
        </p:spPr>
      </p:pic>
      <p:sp>
        <p:nvSpPr>
          <p:cNvPr id="301" name="TextBox 1"/>
          <p:cNvSpPr txBox="1"/>
          <p:nvPr/>
        </p:nvSpPr>
        <p:spPr>
          <a:xfrm>
            <a:off x="180975" y="4743450"/>
            <a:ext cx="2705100" cy="430887"/>
          </a:xfrm>
          <a:prstGeom prst="rect">
            <a:avLst/>
          </a:prstGeom>
          <a:effectLst/>
        </p:spPr>
        <p:txBody>
          <a:bodyPr wrap="square" rtlCol="0" anchor="t">
            <a:spAutoFit/>
          </a:bodyPr>
          <a:lstStyle/>
          <a:p>
            <a:pPr algn="ctr"/>
            <a:r>
              <a:rPr lang="en-US" sz="1100" b="1" i="0" u="none" spc="0" dirty="0" smtClean="0">
                <a:solidFill>
                  <a:srgbClr val="000000"/>
                </a:solidFill>
                <a:latin typeface="Arial" panose="020B0604020202020204" pitchFamily="34" charset="0"/>
                <a:cs typeface="Arial" panose="020B0604020202020204" pitchFamily="34" charset="0"/>
              </a:rPr>
              <a:t>Reception following the NuSmile Satellite Symposium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676</Words>
  <Application>Microsoft Office PowerPoint</Application>
  <PresentationFormat>Custom</PresentationFormat>
  <Paragraphs>56</Paragraphs>
  <Slides>72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Calibri</vt:lpstr>
      <vt:lpstr>Nina Compressed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sliderocket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sliderocket</dc:creator>
  <cp:lastModifiedBy>Steve</cp:lastModifiedBy>
  <cp:revision>3</cp:revision>
  <dcterms:created xsi:type="dcterms:W3CDTF">2011-03-14T23:12:30Z</dcterms:created>
  <dcterms:modified xsi:type="dcterms:W3CDTF">2016-12-20T19:51:37Z</dcterms:modified>
</cp:coreProperties>
</file>