
<file path=[Content_Types].xml><?xml version="1.0" encoding="utf-8"?>
<Types xmlns="http://schemas.openxmlformats.org/package/2006/content-types">
  <Default Extension="png" ContentType="image/png"/>
  <Default Extension="bin" ContentType="image/jp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bin" ContentType="image/gif"/>
  <Override PartName="/ppt/media/image16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72" r:id="rId5"/>
    <p:sldId id="284" r:id="rId6"/>
    <p:sldId id="287" r:id="rId7"/>
    <p:sldId id="292" r:id="rId8"/>
    <p:sldId id="295" r:id="rId9"/>
    <p:sldId id="298" r:id="rId10"/>
    <p:sldId id="301" r:id="rId11"/>
    <p:sldId id="304" r:id="rId12"/>
    <p:sldId id="307" r:id="rId13"/>
    <p:sldId id="310" r:id="rId14"/>
    <p:sldId id="315" r:id="rId15"/>
    <p:sldId id="318" r:id="rId16"/>
    <p:sldId id="321" r:id="rId17"/>
    <p:sldId id="326" r:id="rId18"/>
    <p:sldId id="331" r:id="rId19"/>
    <p:sldId id="334" r:id="rId20"/>
    <p:sldId id="337" r:id="rId21"/>
    <p:sldId id="342" r:id="rId22"/>
    <p:sldId id="345" r:id="rId23"/>
    <p:sldId id="350" r:id="rId24"/>
    <p:sldId id="353" r:id="rId25"/>
    <p:sldId id="359" r:id="rId26"/>
    <p:sldId id="363" r:id="rId27"/>
    <p:sldId id="368" r:id="rId28"/>
    <p:sldId id="371" r:id="rId29"/>
    <p:sldId id="376" r:id="rId30"/>
    <p:sldId id="380" r:id="rId31"/>
    <p:sldId id="383" r:id="rId32"/>
    <p:sldId id="386" r:id="rId33"/>
    <p:sldId id="390" r:id="rId34"/>
    <p:sldId id="395" r:id="rId35"/>
    <p:sldId id="397" r:id="rId36"/>
    <p:sldId id="404" r:id="rId37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image" Target="../media/image30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image" Target="../media/image3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image" Target="../media/image4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4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image" Target="../media/image5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bin"/><Relationship Id="rId4" Type="http://schemas.openxmlformats.org/officeDocument/2006/relationships/image" Target="../media/image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bin"/><Relationship Id="rId2" Type="http://schemas.openxmlformats.org/officeDocument/2006/relationships/image" Target="../media/image54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image" Target="../media/image5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image" Target="../media/image6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bin"/><Relationship Id="rId4" Type="http://schemas.openxmlformats.org/officeDocument/2006/relationships/image" Target="../media/image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bin"/><Relationship Id="rId2" Type="http://schemas.openxmlformats.org/officeDocument/2006/relationships/image" Target="../media/image6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7" Type="http://schemas.openxmlformats.org/officeDocument/2006/relationships/image" Target="../media/image8.bin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bin"/><Relationship Id="rId5" Type="http://schemas.openxmlformats.org/officeDocument/2006/relationships/image" Target="../media/image6.bin"/><Relationship Id="rId4" Type="http://schemas.openxmlformats.org/officeDocument/2006/relationships/image" Target="../media/image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bin"/><Relationship Id="rId2" Type="http://schemas.openxmlformats.org/officeDocument/2006/relationships/image" Target="../media/image67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bin"/><Relationship Id="rId2" Type="http://schemas.openxmlformats.org/officeDocument/2006/relationships/image" Target="../media/image70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bin"/><Relationship Id="rId2" Type="http://schemas.openxmlformats.org/officeDocument/2006/relationships/image" Target="../media/image7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bin"/><Relationship Id="rId2" Type="http://schemas.openxmlformats.org/officeDocument/2006/relationships/image" Target="../media/image7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bin"/><Relationship Id="rId3" Type="http://schemas.openxmlformats.org/officeDocument/2006/relationships/image" Target="../media/image10.bin"/><Relationship Id="rId7" Type="http://schemas.openxmlformats.org/officeDocument/2006/relationships/image" Target="../media/image14.bin"/><Relationship Id="rId12" Type="http://schemas.openxmlformats.org/officeDocument/2006/relationships/image" Target="../media/image19.bin"/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bin"/><Relationship Id="rId11" Type="http://schemas.openxmlformats.org/officeDocument/2006/relationships/image" Target="../media/image18.bin"/><Relationship Id="rId5" Type="http://schemas.openxmlformats.org/officeDocument/2006/relationships/image" Target="../media/image12.bin"/><Relationship Id="rId10" Type="http://schemas.openxmlformats.org/officeDocument/2006/relationships/image" Target="../media/image17.bin"/><Relationship Id="rId4" Type="http://schemas.openxmlformats.org/officeDocument/2006/relationships/image" Target="../media/image11.bin"/><Relationship Id="rId9" Type="http://schemas.openxmlformats.org/officeDocument/2006/relationships/image" Target="../media/image1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"/>
          <p:cNvSpPr txBox="1"/>
          <p:nvPr/>
        </p:nvSpPr>
        <p:spPr>
          <a:xfrm>
            <a:off x="485775" y="504736"/>
            <a:ext cx="6638925" cy="1200329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i="0" u="none" spc="0" dirty="0" smtClean="0">
                <a:solidFill>
                  <a:srgbClr val="FFFFFF"/>
                </a:solidFill>
                <a:latin typeface="Nina Compressed"/>
              </a:rPr>
              <a:t>CAPD/ACDP                      2014 ANNUAL MEETING</a:t>
            </a:r>
          </a:p>
        </p:txBody>
      </p:sp>
      <p:sp>
        <p:nvSpPr>
          <p:cNvPr id="259" name="SubTitle"/>
          <p:cNvSpPr txBox="1"/>
          <p:nvPr/>
        </p:nvSpPr>
        <p:spPr>
          <a:xfrm>
            <a:off x="485775" y="1797650"/>
            <a:ext cx="6638925" cy="369332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b="1" i="0" u="none" spc="0" dirty="0" smtClean="0">
                <a:solidFill>
                  <a:srgbClr val="8C8C8C"/>
                </a:solidFill>
                <a:latin typeface="Nina Compressed"/>
              </a:rPr>
              <a:t>Marriott Chateau Champlain Hotel, Montreal, Quebec</a:t>
            </a:r>
          </a:p>
        </p:txBody>
      </p:sp>
      <p:pic>
        <p:nvPicPr>
          <p:cNvPr id="260" name="bigstock-MONTREAL-CANADA--SEP--City-44703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628900"/>
            <a:ext cx="4267200" cy="2809875"/>
          </a:xfrm>
          <a:prstGeom prst="rect">
            <a:avLst/>
          </a:prstGeom>
          <a:ln>
            <a:solidFill>
              <a:srgbClr val="0070C0"/>
            </a:solidFill>
          </a:ln>
          <a:effectLst/>
        </p:spPr>
      </p:pic>
      <p:sp>
        <p:nvSpPr>
          <p:cNvPr id="261" name="TextBox 1"/>
          <p:cNvSpPr txBox="1"/>
          <p:nvPr/>
        </p:nvSpPr>
        <p:spPr>
          <a:xfrm>
            <a:off x="6096000" y="5307970"/>
            <a:ext cx="1133475" cy="261610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975" b="0" i="0" u="none" spc="0" dirty="0" smtClean="0">
                <a:solidFill>
                  <a:srgbClr val="FFFFFF"/>
                </a:solidFill>
                <a:latin typeface="Nina Compressed"/>
              </a:rPr>
              <a:t> </a:t>
            </a:r>
            <a:r>
              <a:rPr lang="en-US" sz="1100" b="0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Montreal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ept+12+1+Morning+Set+Up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0"/>
            <a:ext cx="7616965" cy="5229225"/>
          </a:xfrm>
          <a:prstGeom prst="rect">
            <a:avLst/>
          </a:prstGeom>
          <a:effectLst/>
        </p:spPr>
      </p:pic>
      <p:sp>
        <p:nvSpPr>
          <p:cNvPr id="303" name="TextBox 1"/>
          <p:cNvSpPr txBox="1"/>
          <p:nvPr/>
        </p:nvSpPr>
        <p:spPr>
          <a:xfrm>
            <a:off x="838200" y="5098420"/>
            <a:ext cx="578167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Cecilia Lu and Dr. Joseph Lau at the Pro-Lite Booth, one of our Bronze Sponsors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ept+12+1+Morning+Set+U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2" y="190500"/>
            <a:ext cx="7610475" cy="5629275"/>
          </a:xfrm>
          <a:prstGeom prst="rect">
            <a:avLst/>
          </a:prstGeom>
          <a:effectLst/>
        </p:spPr>
      </p:pic>
      <p:sp>
        <p:nvSpPr>
          <p:cNvPr id="306" name="TextBox 1"/>
          <p:cNvSpPr txBox="1"/>
          <p:nvPr/>
        </p:nvSpPr>
        <p:spPr>
          <a:xfrm>
            <a:off x="1295400" y="4457700"/>
            <a:ext cx="517207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Shea of Prophy Magic, one of our Bronze Sponsors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ept+12+1+Morning+Set+U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06404" cy="5162550"/>
          </a:xfrm>
          <a:prstGeom prst="rect">
            <a:avLst/>
          </a:prstGeom>
          <a:effectLst/>
        </p:spPr>
      </p:pic>
      <p:sp>
        <p:nvSpPr>
          <p:cNvPr id="309" name="TextBox 1"/>
          <p:cNvSpPr txBox="1"/>
          <p:nvPr/>
        </p:nvSpPr>
        <p:spPr>
          <a:xfrm>
            <a:off x="1066800" y="5295900"/>
            <a:ext cx="572452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Exhibit Displays, as seen from the room where the general sessions were held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ept+12+1+Morning+Set+U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714625"/>
            <a:ext cx="4867275" cy="3000375"/>
          </a:xfrm>
          <a:prstGeom prst="rect">
            <a:avLst/>
          </a:prstGeom>
          <a:effectLst/>
        </p:spPr>
      </p:pic>
      <p:pic>
        <p:nvPicPr>
          <p:cNvPr id="312" name="Sept+12+1+Morning+Set+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4362450" cy="2828925"/>
          </a:xfrm>
          <a:prstGeom prst="rect">
            <a:avLst/>
          </a:prstGeom>
          <a:effectLst/>
        </p:spPr>
      </p:pic>
      <p:sp>
        <p:nvSpPr>
          <p:cNvPr id="313" name="TextBox 1"/>
          <p:cNvSpPr txBox="1"/>
          <p:nvPr/>
        </p:nvSpPr>
        <p:spPr>
          <a:xfrm>
            <a:off x="4629150" y="876300"/>
            <a:ext cx="2695575" cy="430887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entrance to the General Session and Display area</a:t>
            </a:r>
          </a:p>
        </p:txBody>
      </p:sp>
      <p:sp>
        <p:nvSpPr>
          <p:cNvPr id="314" name="TextBox 2"/>
          <p:cNvSpPr txBox="1"/>
          <p:nvPr/>
        </p:nvSpPr>
        <p:spPr>
          <a:xfrm>
            <a:off x="228600" y="4162425"/>
            <a:ext cx="2105025" cy="430887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 signs are set up...and we are ready to go!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ept+12+0+Regi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91200"/>
          </a:xfrm>
          <a:prstGeom prst="rect">
            <a:avLst/>
          </a:prstGeom>
          <a:effectLst/>
        </p:spPr>
      </p:pic>
      <p:sp>
        <p:nvSpPr>
          <p:cNvPr id="317" name="TextBox 1"/>
          <p:cNvSpPr txBox="1"/>
          <p:nvPr/>
        </p:nvSpPr>
        <p:spPr>
          <a:xfrm>
            <a:off x="1524000" y="5067300"/>
            <a:ext cx="4800600" cy="261610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D'Amour, the Executive Secretary, at the Registration Table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ept+12+0+Execu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85725"/>
            <a:ext cx="7810500" cy="5772150"/>
          </a:xfrm>
          <a:prstGeom prst="rect">
            <a:avLst/>
          </a:prstGeom>
          <a:effectLst/>
        </p:spPr>
      </p:pic>
      <p:sp>
        <p:nvSpPr>
          <p:cNvPr id="320" name="TextBox 1"/>
          <p:cNvSpPr txBox="1"/>
          <p:nvPr/>
        </p:nvSpPr>
        <p:spPr>
          <a:xfrm>
            <a:off x="0" y="5334000"/>
            <a:ext cx="7620000" cy="430887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 Executive Council Members:  Dr. Patrick Canonne-President, Dr. Michal Goralski-Past President,                         Dr. Paul Andrews, Vice President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ept+12+2+Breakfa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704850"/>
            <a:ext cx="5981700" cy="3981450"/>
          </a:xfrm>
          <a:prstGeom prst="rect">
            <a:avLst/>
          </a:prstGeom>
          <a:effectLst/>
        </p:spPr>
      </p:pic>
      <p:pic>
        <p:nvPicPr>
          <p:cNvPr id="323" name="Sept+12+2+Breakf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57575" cy="2295525"/>
          </a:xfrm>
          <a:prstGeom prst="rect">
            <a:avLst/>
          </a:prstGeom>
          <a:effectLst/>
        </p:spPr>
      </p:pic>
      <p:pic>
        <p:nvPicPr>
          <p:cNvPr id="324" name="Sept+12+2+Breakfas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275" y="3019425"/>
            <a:ext cx="2752725" cy="2695575"/>
          </a:xfrm>
          <a:prstGeom prst="rect">
            <a:avLst/>
          </a:prstGeom>
          <a:effectLst/>
        </p:spPr>
      </p:pic>
      <p:sp>
        <p:nvSpPr>
          <p:cNvPr id="325" name="TextBox 1"/>
          <p:cNvSpPr txBox="1"/>
          <p:nvPr/>
        </p:nvSpPr>
        <p:spPr>
          <a:xfrm>
            <a:off x="352425" y="5029200"/>
            <a:ext cx="406717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12th Breakfast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ept+12+A+Speaker+Sam+Dan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7050"/>
            <a:ext cx="3771900" cy="3105150"/>
          </a:xfrm>
          <a:prstGeom prst="rect">
            <a:avLst/>
          </a:prstGeom>
          <a:effectLst/>
        </p:spPr>
      </p:pic>
      <p:pic>
        <p:nvPicPr>
          <p:cNvPr id="328" name="Sept+12+A+Speaker+Robert+Dorion+with+Duy+Dat+Vu.j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925" y="-466725"/>
            <a:ext cx="4514850" cy="3619500"/>
          </a:xfrm>
          <a:prstGeom prst="rect">
            <a:avLst/>
          </a:prstGeom>
          <a:effectLst/>
        </p:spPr>
      </p:pic>
      <p:pic>
        <p:nvPicPr>
          <p:cNvPr id="329" name="Sept+12+A+Speaker+Alain+More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0"/>
            <a:ext cx="3848648" cy="5715000"/>
          </a:xfrm>
          <a:prstGeom prst="rect">
            <a:avLst/>
          </a:prstGeom>
          <a:effectLst/>
        </p:spPr>
      </p:pic>
      <p:sp>
        <p:nvSpPr>
          <p:cNvPr id="330" name="TextBox 1"/>
          <p:cNvSpPr txBox="1"/>
          <p:nvPr/>
        </p:nvSpPr>
        <p:spPr>
          <a:xfrm>
            <a:off x="3800475" y="4667250"/>
            <a:ext cx="3733800" cy="769441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excellent Friday session leaders included Top Left:  Dr. Roberrt Dorion (here pictured with Dr. Duy-Dat Vu, the LOC Chair); Bottom Left:  Dr. Sam Daniel (with Dr. Vu) and Right: Dr. Alain Moreau.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ept+13+B+AGM+Lunch+Wa+Sham+Cheung%2c+Lawrence+Y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  <a:effectLst/>
        </p:spPr>
      </p:pic>
      <p:sp>
        <p:nvSpPr>
          <p:cNvPr id="333" name="TextBox 1"/>
          <p:cNvSpPr txBox="1"/>
          <p:nvPr/>
        </p:nvSpPr>
        <p:spPr>
          <a:xfrm>
            <a:off x="819150" y="5076825"/>
            <a:ext cx="5981700" cy="430887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meeting of old friends at one of the breaks:  L to R:  Dr. Wa Sham Cheung, Dr. Lawrence Yanover, Dr. Murray Diner and Dr. Victor Legault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CavalierMaxim+So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7562850" cy="5715000"/>
          </a:xfrm>
          <a:prstGeom prst="rect">
            <a:avLst/>
          </a:prstGeom>
          <a:effectLst/>
        </p:spPr>
      </p:pic>
      <p:sp>
        <p:nvSpPr>
          <p:cNvPr id="336" name="TextBox 1"/>
          <p:cNvSpPr txBox="1"/>
          <p:nvPr/>
        </p:nvSpPr>
        <p:spPr>
          <a:xfrm>
            <a:off x="90487" y="5453390"/>
            <a:ext cx="7419975" cy="261610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Night Gourmet Dinner Cruise on the St. Lawrence River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/>
        </p:nvSpPr>
        <p:spPr>
          <a:xfrm>
            <a:off x="400050" y="3170307"/>
            <a:ext cx="6810375" cy="707886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i="0" u="none" spc="0" dirty="0" smtClean="0">
                <a:solidFill>
                  <a:srgbClr val="FFFFFF"/>
                </a:solidFill>
                <a:latin typeface="Nina Compressed"/>
              </a:rPr>
              <a:t>September 11th Executive Council Meeting, Conference Set Up and Welcome Reception</a:t>
            </a:r>
          </a:p>
        </p:txBody>
      </p:sp>
      <p:pic>
        <p:nvPicPr>
          <p:cNvPr id="264" name="CAPD+LOGOUse.jp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23900"/>
            <a:ext cx="2600325" cy="195262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ept+12+C+Crui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181100"/>
            <a:ext cx="4657725" cy="3438525"/>
          </a:xfrm>
          <a:prstGeom prst="rect">
            <a:avLst/>
          </a:prstGeom>
          <a:effectLst/>
        </p:spPr>
      </p:pic>
      <p:pic>
        <p:nvPicPr>
          <p:cNvPr id="339" name="Sept+12+C+Crui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0"/>
            <a:ext cx="3838575" cy="2457450"/>
          </a:xfrm>
          <a:prstGeom prst="rect">
            <a:avLst/>
          </a:prstGeom>
          <a:effectLst/>
        </p:spPr>
      </p:pic>
      <p:pic>
        <p:nvPicPr>
          <p:cNvPr id="340" name="Sept+12+C+Cruis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400425"/>
            <a:ext cx="3086100" cy="2314575"/>
          </a:xfrm>
          <a:prstGeom prst="rect">
            <a:avLst/>
          </a:prstGeom>
          <a:effectLst/>
        </p:spPr>
      </p:pic>
      <p:sp>
        <p:nvSpPr>
          <p:cNvPr id="341" name="TextBox 1"/>
          <p:cNvSpPr txBox="1"/>
          <p:nvPr/>
        </p:nvSpPr>
        <p:spPr>
          <a:xfrm>
            <a:off x="247650" y="5343525"/>
            <a:ext cx="305752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Cruising and Dining on Friday evening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ept+12+C+Cruise++Student+Presen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7171764" cy="5715000"/>
          </a:xfrm>
          <a:prstGeom prst="rect">
            <a:avLst/>
          </a:prstGeom>
          <a:effectLst/>
        </p:spPr>
      </p:pic>
      <p:sp>
        <p:nvSpPr>
          <p:cNvPr id="344" name="TextBox 1"/>
          <p:cNvSpPr txBox="1"/>
          <p:nvPr/>
        </p:nvSpPr>
        <p:spPr>
          <a:xfrm>
            <a:off x="228601" y="5334000"/>
            <a:ext cx="6838950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Graduate Student Research Presenters get together on the Upper Deck during the dinner cruise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ept+13+A+Student+Abstracts+Jonathan+W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6975" cy="5715000"/>
          </a:xfrm>
          <a:prstGeom prst="rect">
            <a:avLst/>
          </a:prstGeom>
          <a:effectLst/>
        </p:spPr>
      </p:pic>
      <p:pic>
        <p:nvPicPr>
          <p:cNvPr id="347" name="Sept+13+A+Student+Abstracts+Bradford+Scheideman.j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-38100"/>
            <a:ext cx="3543300" cy="3448050"/>
          </a:xfrm>
          <a:prstGeom prst="rect">
            <a:avLst/>
          </a:prstGeom>
          <a:effectLst/>
        </p:spPr>
      </p:pic>
      <p:pic>
        <p:nvPicPr>
          <p:cNvPr id="348" name="Sept+13+A+Student+Abstracts+Marie-Lyne+Gosselin.j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2876550"/>
            <a:ext cx="3552825" cy="2828925"/>
          </a:xfrm>
          <a:prstGeom prst="rect">
            <a:avLst/>
          </a:prstGeom>
          <a:effectLst/>
        </p:spPr>
      </p:pic>
      <p:sp>
        <p:nvSpPr>
          <p:cNvPr id="349" name="TextBox 1"/>
          <p:cNvSpPr txBox="1"/>
          <p:nvPr/>
        </p:nvSpPr>
        <p:spPr>
          <a:xfrm>
            <a:off x="47625" y="4591050"/>
            <a:ext cx="3781425" cy="600164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</a:t>
            </a:r>
            <a:r>
              <a:rPr lang="en-US" sz="1100" b="1" i="0" u="none" spc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Reseach</a:t>
            </a:r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Presentations:</a:t>
            </a:r>
          </a:p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Left-Johnathan Woo; Top Right:  Bradford Scheideman; Bottom Right:  Marie-Lyne Gosselin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ept+13+A+Student+Abstracts+Amin+Salma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" y="495300"/>
            <a:ext cx="7606222" cy="4333875"/>
          </a:xfrm>
          <a:prstGeom prst="rect">
            <a:avLst/>
          </a:prstGeom>
          <a:effectLst/>
        </p:spPr>
      </p:pic>
      <p:sp>
        <p:nvSpPr>
          <p:cNvPr id="352" name="TextBox 1"/>
          <p:cNvSpPr txBox="1"/>
          <p:nvPr/>
        </p:nvSpPr>
        <p:spPr>
          <a:xfrm>
            <a:off x="1114425" y="5057775"/>
            <a:ext cx="5638800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Research Presentations:  Amin Salmasi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ept+13+A+Student+Abstracts+Andrew+W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0"/>
            <a:ext cx="4848225" cy="5705475"/>
          </a:xfrm>
          <a:prstGeom prst="rect">
            <a:avLst/>
          </a:prstGeom>
          <a:effectLst/>
        </p:spPr>
      </p:pic>
      <p:pic>
        <p:nvPicPr>
          <p:cNvPr id="355" name="Emily+Lin+Jun+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0"/>
            <a:ext cx="2171700" cy="3286125"/>
          </a:xfrm>
          <a:prstGeom prst="rect">
            <a:avLst/>
          </a:prstGeom>
          <a:effectLst/>
        </p:spPr>
      </p:pic>
      <p:pic>
        <p:nvPicPr>
          <p:cNvPr id="356" name="NIck+Lekic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3114675"/>
            <a:ext cx="1828800" cy="2581275"/>
          </a:xfrm>
          <a:prstGeom prst="rect">
            <a:avLst/>
          </a:prstGeom>
          <a:effectLst/>
        </p:spPr>
      </p:pic>
      <p:sp>
        <p:nvSpPr>
          <p:cNvPr id="357" name="TextBox 1"/>
          <p:cNvSpPr txBox="1"/>
          <p:nvPr/>
        </p:nvSpPr>
        <p:spPr>
          <a:xfrm>
            <a:off x="142875" y="4305300"/>
            <a:ext cx="3238500" cy="769441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Research Presenters:  Left: Andrew Wong </a:t>
            </a:r>
          </a:p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Right:  Emily Lin Jun Chen                  Bottom Left- Nick Lekic  and Right- Brad Klus</a:t>
            </a:r>
          </a:p>
        </p:txBody>
      </p:sp>
      <p:pic>
        <p:nvPicPr>
          <p:cNvPr id="358" name="Brad+Kl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575" y="3171825"/>
            <a:ext cx="1990725" cy="25336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"/>
          <p:cNvSpPr txBox="1"/>
          <p:nvPr/>
        </p:nvSpPr>
        <p:spPr>
          <a:xfrm>
            <a:off x="400050" y="302567"/>
            <a:ext cx="6810375" cy="461665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FFFFFF"/>
                </a:solidFill>
                <a:latin typeface="Nina Compressed"/>
              </a:rPr>
              <a:t>Saturday's AGM Lunch</a:t>
            </a:r>
          </a:p>
        </p:txBody>
      </p:sp>
      <p:pic>
        <p:nvPicPr>
          <p:cNvPr id="361" name="Sept+13+B+AGM+Lun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609975"/>
            <a:ext cx="7589949" cy="2105025"/>
          </a:xfrm>
          <a:prstGeom prst="rect">
            <a:avLst/>
          </a:prstGeom>
          <a:effectLst/>
        </p:spPr>
      </p:pic>
      <p:pic>
        <p:nvPicPr>
          <p:cNvPr id="362" name="Sept+13+B+AGM+Lu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1009650"/>
            <a:ext cx="3619500" cy="24669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ept+13+C+Speaker+Andree+Montpet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-47625"/>
            <a:ext cx="4381500" cy="2943225"/>
          </a:xfrm>
          <a:prstGeom prst="rect">
            <a:avLst/>
          </a:prstGeom>
          <a:effectLst/>
        </p:spPr>
      </p:pic>
      <p:pic>
        <p:nvPicPr>
          <p:cNvPr id="365" name="Sept+13+C+Speaker+Marioe-Josee+Tess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7475" y="-57150"/>
            <a:ext cx="5705475" cy="5772150"/>
          </a:xfrm>
          <a:prstGeom prst="rect">
            <a:avLst/>
          </a:prstGeom>
          <a:effectLst/>
        </p:spPr>
      </p:pic>
      <p:pic>
        <p:nvPicPr>
          <p:cNvPr id="366" name="Sept+13+C+Speaker+Nelly+Huy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647950"/>
            <a:ext cx="3771900" cy="3371850"/>
          </a:xfrm>
          <a:prstGeom prst="rect">
            <a:avLst/>
          </a:prstGeom>
          <a:effectLst/>
        </p:spPr>
      </p:pic>
      <p:sp>
        <p:nvSpPr>
          <p:cNvPr id="367" name="TextBox 1"/>
          <p:cNvSpPr txBox="1"/>
          <p:nvPr/>
        </p:nvSpPr>
        <p:spPr>
          <a:xfrm>
            <a:off x="2324100" y="3038475"/>
            <a:ext cx="2628900" cy="769441"/>
          </a:xfrm>
          <a:prstGeom prst="rect">
            <a:avLst/>
          </a:prstGeom>
          <a:solidFill>
            <a:srgbClr val="000000"/>
          </a:solidFill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 Educational Speakers included  L:  Marie-Josee Tessier  Top Right: Dr.  Andree Montpetit and Bottom Right:  Dr. Nelly Huynh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"/>
          <p:cNvSpPr txBox="1"/>
          <p:nvPr/>
        </p:nvSpPr>
        <p:spPr>
          <a:xfrm>
            <a:off x="314325" y="645467"/>
            <a:ext cx="6810375" cy="461665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FFFFFF"/>
                </a:solidFill>
                <a:latin typeface="Nina Compressed"/>
              </a:rPr>
              <a:t>The President's Gala Dinner</a:t>
            </a:r>
          </a:p>
        </p:txBody>
      </p:sp>
      <p:pic>
        <p:nvPicPr>
          <p:cNvPr id="370" name="Sept+13+D++President's+Dinne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219325"/>
            <a:ext cx="7599938" cy="34956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ept+13+D+President's+Dinn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5675" cy="2886075"/>
          </a:xfrm>
          <a:prstGeom prst="rect">
            <a:avLst/>
          </a:prstGeom>
          <a:effectLst/>
        </p:spPr>
      </p:pic>
      <p:pic>
        <p:nvPicPr>
          <p:cNvPr id="373" name="Sept+13+D+President's+Dinn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8100"/>
            <a:ext cx="4095750" cy="2790825"/>
          </a:xfrm>
          <a:prstGeom prst="rect">
            <a:avLst/>
          </a:prstGeom>
          <a:effectLst/>
        </p:spPr>
      </p:pic>
      <p:pic>
        <p:nvPicPr>
          <p:cNvPr id="374" name="Sept+13+D+President's+Dinn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2800350"/>
            <a:ext cx="3619500" cy="2914650"/>
          </a:xfrm>
          <a:prstGeom prst="rect">
            <a:avLst/>
          </a:prstGeom>
          <a:effectLst/>
        </p:spPr>
      </p:pic>
      <p:pic>
        <p:nvPicPr>
          <p:cNvPr id="375" name="Sept+13+D+President's+Dinner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76550"/>
            <a:ext cx="2867025" cy="30003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ept+13+D+President's+Dinner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724275"/>
            <a:ext cx="4933950" cy="2266950"/>
          </a:xfrm>
          <a:prstGeom prst="rect">
            <a:avLst/>
          </a:prstGeom>
          <a:effectLst/>
        </p:spPr>
      </p:pic>
      <p:pic>
        <p:nvPicPr>
          <p:cNvPr id="378" name="Sept+13+D+President's+Dinner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95250"/>
            <a:ext cx="4867275" cy="2876550"/>
          </a:xfrm>
          <a:prstGeom prst="rect">
            <a:avLst/>
          </a:prstGeom>
          <a:effectLst/>
        </p:spPr>
      </p:pic>
      <p:pic>
        <p:nvPicPr>
          <p:cNvPr id="379" name="Sept+13+D+President's+Dinner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38325"/>
            <a:ext cx="6505575" cy="20383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ept+11+C+Recep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343150"/>
            <a:ext cx="2143125" cy="3209925"/>
          </a:xfrm>
          <a:prstGeom prst="rect">
            <a:avLst/>
          </a:prstGeom>
          <a:effectLst/>
        </p:spPr>
      </p:pic>
      <p:pic>
        <p:nvPicPr>
          <p:cNvPr id="267" name="Sept+11+C+Recep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3238500"/>
            <a:ext cx="2705100" cy="1990725"/>
          </a:xfrm>
          <a:prstGeom prst="rect">
            <a:avLst/>
          </a:prstGeom>
          <a:effectLst/>
        </p:spPr>
      </p:pic>
      <p:pic>
        <p:nvPicPr>
          <p:cNvPr id="268" name="Sept+11+B+Executive+Council+Di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0"/>
            <a:ext cx="2057400" cy="2162175"/>
          </a:xfrm>
          <a:prstGeom prst="rect">
            <a:avLst/>
          </a:prstGeom>
          <a:effectLst/>
        </p:spPr>
      </p:pic>
      <p:pic>
        <p:nvPicPr>
          <p:cNvPr id="269" name="Sept+11+A+Executive+Meet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7650"/>
            <a:ext cx="2667000" cy="2181225"/>
          </a:xfrm>
          <a:prstGeom prst="rect">
            <a:avLst/>
          </a:prstGeom>
          <a:effectLst/>
        </p:spPr>
      </p:pic>
      <p:pic>
        <p:nvPicPr>
          <p:cNvPr id="270" name="Sept+11+B+Executive+Council+Dinne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850" y="247650"/>
            <a:ext cx="2581275" cy="2152650"/>
          </a:xfrm>
          <a:prstGeom prst="rect">
            <a:avLst/>
          </a:prstGeom>
          <a:effectLst/>
        </p:spPr>
      </p:pic>
      <p:pic>
        <p:nvPicPr>
          <p:cNvPr id="271" name="Sept+11+C+Reception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33725"/>
            <a:ext cx="2790825" cy="18573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ept+13+D+President's+Dinne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67425" cy="2819400"/>
          </a:xfrm>
          <a:prstGeom prst="rect">
            <a:avLst/>
          </a:prstGeom>
          <a:effectLst/>
        </p:spPr>
      </p:pic>
      <p:pic>
        <p:nvPicPr>
          <p:cNvPr id="382" name="Sept+13+D+President's+Dinner16_edit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981325"/>
            <a:ext cx="6134100" cy="26670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ept+13+D+President's+Dinner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225"/>
            <a:ext cx="7610475" cy="3352800"/>
          </a:xfrm>
          <a:prstGeom prst="rect">
            <a:avLst/>
          </a:prstGeom>
          <a:effectLst/>
        </p:spPr>
      </p:pic>
      <p:sp>
        <p:nvSpPr>
          <p:cNvPr id="385" name="TextBox 1"/>
          <p:cNvSpPr txBox="1"/>
          <p:nvPr/>
        </p:nvSpPr>
        <p:spPr>
          <a:xfrm>
            <a:off x="247650" y="4591050"/>
            <a:ext cx="7115175" cy="430887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to R:  Dr. Robert Delarosa, AAPD President-Elect; Dr. Michal Goralski, CAPD Past President;          Agnes Mazur, Dr. Paul Andrews, CAPD Vice-President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ept+13+D+President's+Dinner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1550" cy="3457575"/>
          </a:xfrm>
          <a:prstGeom prst="rect">
            <a:avLst/>
          </a:prstGeom>
          <a:effectLst/>
        </p:spPr>
      </p:pic>
      <p:pic>
        <p:nvPicPr>
          <p:cNvPr id="388" name="Sept+13+D+President's+Dinner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2257425"/>
            <a:ext cx="3838575" cy="3457575"/>
          </a:xfrm>
          <a:prstGeom prst="rect">
            <a:avLst/>
          </a:prstGeom>
          <a:effectLst/>
        </p:spPr>
      </p:pic>
      <p:sp>
        <p:nvSpPr>
          <p:cNvPr id="389" name="TextBox 1"/>
          <p:cNvSpPr txBox="1"/>
          <p:nvPr/>
        </p:nvSpPr>
        <p:spPr>
          <a:xfrm>
            <a:off x="257175" y="4772025"/>
            <a:ext cx="2971800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acapella group QU4RTZ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ept+13+D+President's+Dinne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3552825"/>
          </a:xfrm>
          <a:prstGeom prst="rect">
            <a:avLst/>
          </a:prstGeom>
          <a:effectLst/>
        </p:spPr>
      </p:pic>
      <p:pic>
        <p:nvPicPr>
          <p:cNvPr id="392" name="Sept+13+D+President's+Dinner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3225"/>
            <a:ext cx="2819400" cy="2981325"/>
          </a:xfrm>
          <a:prstGeom prst="rect">
            <a:avLst/>
          </a:prstGeom>
          <a:effectLst/>
        </p:spPr>
      </p:pic>
      <p:pic>
        <p:nvPicPr>
          <p:cNvPr id="393" name="Sept+13+D+President's+Dinner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257175"/>
            <a:ext cx="3705225" cy="4562475"/>
          </a:xfrm>
          <a:prstGeom prst="rect">
            <a:avLst/>
          </a:prstGeom>
          <a:effectLst/>
        </p:spPr>
      </p:pic>
      <p:sp>
        <p:nvSpPr>
          <p:cNvPr id="394" name="TextBox 1"/>
          <p:cNvSpPr txBox="1"/>
          <p:nvPr/>
        </p:nvSpPr>
        <p:spPr>
          <a:xfrm>
            <a:off x="3476625" y="4981575"/>
            <a:ext cx="4048125" cy="600164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3M ESPE Award Presentation  L to R:  Dr. Zahra Kurji, Laura Brown (3M Rep), Dr. Johnathan Woo (joint winner with Dr. Brad Klus), Dr. Michal Goralski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ept+13+D+President's+Dinn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495300"/>
            <a:ext cx="3067050" cy="41910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Box 1"/>
          <p:cNvSpPr txBox="1"/>
          <p:nvPr/>
        </p:nvSpPr>
        <p:spPr>
          <a:xfrm>
            <a:off x="390525" y="314325"/>
            <a:ext cx="7000875" cy="46166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FFFFFF"/>
                </a:solidFill>
                <a:latin typeface="Nina Compressed"/>
              </a:rPr>
              <a:t>SEE YOU NEXT YEAR                                                    </a:t>
            </a:r>
          </a:p>
        </p:txBody>
      </p:sp>
      <p:sp>
        <p:nvSpPr>
          <p:cNvPr id="399" name="TextBox 2"/>
          <p:cNvSpPr txBox="1"/>
          <p:nvPr/>
        </p:nvSpPr>
        <p:spPr>
          <a:xfrm>
            <a:off x="1104900" y="1047750"/>
            <a:ext cx="5410200" cy="46166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FFFFFF"/>
                </a:solidFill>
                <a:latin typeface="Nina Compressed"/>
              </a:rPr>
              <a:t>HALIFAX, NOVA SCOTIA</a:t>
            </a:r>
          </a:p>
        </p:txBody>
      </p:sp>
      <p:sp>
        <p:nvSpPr>
          <p:cNvPr id="400" name="TextBox 3"/>
          <p:cNvSpPr txBox="1"/>
          <p:nvPr/>
        </p:nvSpPr>
        <p:spPr>
          <a:xfrm>
            <a:off x="1285875" y="1733550"/>
            <a:ext cx="5314950" cy="461665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i="0" u="none" spc="0" dirty="0" smtClean="0">
                <a:solidFill>
                  <a:srgbClr val="FFFFFF"/>
                </a:solidFill>
                <a:latin typeface="Nina Compressed"/>
              </a:rPr>
              <a:t>SEPTEMBER 24-25-26, 2015</a:t>
            </a:r>
          </a:p>
        </p:txBody>
      </p:sp>
      <p:pic>
        <p:nvPicPr>
          <p:cNvPr id="401" name="bigstock-Flag-Of-Nova-Scotia-23874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676525"/>
            <a:ext cx="3676650" cy="2447925"/>
          </a:xfrm>
          <a:prstGeom prst="rect">
            <a:avLst/>
          </a:prstGeom>
          <a:effectLst/>
        </p:spPr>
      </p:pic>
      <p:pic>
        <p:nvPicPr>
          <p:cNvPr id="402" name="Halifax+Marriott+Harbour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686050"/>
            <a:ext cx="3505200" cy="2419350"/>
          </a:xfrm>
          <a:prstGeom prst="rect">
            <a:avLst/>
          </a:prstGeom>
          <a:effectLst/>
        </p:spPr>
      </p:pic>
      <p:pic>
        <p:nvPicPr>
          <p:cNvPr id="403" name="bigstock-Halifax-Citadel-Clock-Tower-33174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2400300"/>
            <a:ext cx="2038350" cy="305752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CAPD+LOGOUse.jp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990600"/>
            <a:ext cx="4752975" cy="35718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lanmeca+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95725"/>
            <a:ext cx="1676400" cy="504825"/>
          </a:xfrm>
          <a:prstGeom prst="rect">
            <a:avLst/>
          </a:prstGeom>
          <a:effectLst/>
        </p:spPr>
      </p:pic>
      <p:pic>
        <p:nvPicPr>
          <p:cNvPr id="274" name="Sinclair_Logo_2005__Colour_+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2752725"/>
            <a:ext cx="1933575" cy="638175"/>
          </a:xfrm>
          <a:prstGeom prst="rect">
            <a:avLst/>
          </a:prstGeom>
          <a:effectLst/>
        </p:spPr>
      </p:pic>
      <p:pic>
        <p:nvPicPr>
          <p:cNvPr id="275" name="NuSmileWLineLogos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2762250"/>
            <a:ext cx="1457325" cy="809625"/>
          </a:xfrm>
          <a:prstGeom prst="rect">
            <a:avLst/>
          </a:prstGeom>
          <a:effectLst/>
        </p:spPr>
      </p:pic>
      <p:pic>
        <p:nvPicPr>
          <p:cNvPr id="276" name="Pro-Lite+standard+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886200"/>
            <a:ext cx="1200150" cy="466725"/>
          </a:xfrm>
          <a:prstGeom prst="rect">
            <a:avLst/>
          </a:prstGeom>
          <a:effectLst/>
        </p:spPr>
      </p:pic>
      <p:pic>
        <p:nvPicPr>
          <p:cNvPr id="277" name="Crest+OralB_horiz_4C_W_To+use+on+White+background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850" y="2933700"/>
            <a:ext cx="2876550" cy="447675"/>
          </a:xfrm>
          <a:prstGeom prst="rect">
            <a:avLst/>
          </a:prstGeom>
          <a:effectLst/>
        </p:spPr>
      </p:pic>
      <p:pic>
        <p:nvPicPr>
          <p:cNvPr id="278" name="KinderKrown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375" y="4724400"/>
            <a:ext cx="847725" cy="828675"/>
          </a:xfrm>
          <a:prstGeom prst="rect">
            <a:avLst/>
          </a:prstGeom>
          <a:effectLst/>
        </p:spPr>
      </p:pic>
      <p:pic>
        <p:nvPicPr>
          <p:cNvPr id="279" name="Kidzpace+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5" y="3886200"/>
            <a:ext cx="1990725" cy="561975"/>
          </a:xfrm>
          <a:prstGeom prst="rect">
            <a:avLst/>
          </a:prstGeom>
          <a:effectLst/>
        </p:spPr>
      </p:pic>
      <p:pic>
        <p:nvPicPr>
          <p:cNvPr id="280" name="2014-05-08_11-17-0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175" y="1619250"/>
            <a:ext cx="1771650" cy="1143000"/>
          </a:xfrm>
          <a:prstGeom prst="rect">
            <a:avLst/>
          </a:prstGeom>
          <a:effectLst/>
        </p:spPr>
      </p:pic>
      <p:pic>
        <p:nvPicPr>
          <p:cNvPr id="281" name="2014-08-01_8-31-0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4695825"/>
            <a:ext cx="1609725" cy="933450"/>
          </a:xfrm>
          <a:prstGeom prst="rect">
            <a:avLst/>
          </a:prstGeom>
          <a:effectLst/>
        </p:spPr>
      </p:pic>
      <p:pic>
        <p:nvPicPr>
          <p:cNvPr id="282" name="3m_ESPE_logo+Us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7874" y="359417"/>
            <a:ext cx="3514725" cy="1065869"/>
          </a:xfrm>
          <a:prstGeom prst="rect">
            <a:avLst/>
          </a:prstGeom>
          <a:effectLst/>
        </p:spPr>
      </p:pic>
      <p:pic>
        <p:nvPicPr>
          <p:cNvPr id="283" name="SUNSTAR-GUM-OFFICIAL-LOGO+Eng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9175" y="4705350"/>
            <a:ext cx="1352550" cy="8382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ept+12+1+Morning+Set+U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0"/>
            <a:ext cx="3800475" cy="5705475"/>
          </a:xfrm>
          <a:prstGeom prst="rect">
            <a:avLst/>
          </a:prstGeom>
          <a:effectLst/>
        </p:spPr>
      </p:pic>
      <p:sp>
        <p:nvSpPr>
          <p:cNvPr id="286" name="TextBox 1"/>
          <p:cNvSpPr txBox="1"/>
          <p:nvPr/>
        </p:nvSpPr>
        <p:spPr>
          <a:xfrm>
            <a:off x="133350" y="247650"/>
            <a:ext cx="1990725" cy="1200329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ESPE</a:t>
            </a:r>
          </a:p>
          <a:p>
            <a:pPr algn="l"/>
            <a:r>
              <a:rPr lang="en-US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CAPD/ACDP's Sustaining Sponsor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ept+11+D+Brenda+and+Dr.+John+Hansen++EZ+P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400300"/>
            <a:ext cx="3324225" cy="2200275"/>
          </a:xfrm>
          <a:prstGeom prst="rect">
            <a:avLst/>
          </a:prstGeom>
          <a:effectLst/>
        </p:spPr>
      </p:pic>
      <p:pic>
        <p:nvPicPr>
          <p:cNvPr id="289" name="EZ+Pedo+Big+Caslon+Logo+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95250"/>
            <a:ext cx="2857500" cy="2133600"/>
          </a:xfrm>
          <a:prstGeom prst="rect">
            <a:avLst/>
          </a:prstGeom>
          <a:effectLst/>
        </p:spPr>
      </p:pic>
      <p:pic>
        <p:nvPicPr>
          <p:cNvPr id="290" name="Sept+12+1+Morning+Set+Up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493" y="2495550"/>
            <a:ext cx="3162300" cy="2105025"/>
          </a:xfrm>
          <a:prstGeom prst="rect">
            <a:avLst/>
          </a:prstGeom>
          <a:effectLst/>
        </p:spPr>
      </p:pic>
      <p:sp>
        <p:nvSpPr>
          <p:cNvPr id="291" name="TextBox 1"/>
          <p:cNvSpPr txBox="1"/>
          <p:nvPr/>
        </p:nvSpPr>
        <p:spPr>
          <a:xfrm>
            <a:off x="161925" y="4787034"/>
            <a:ext cx="7391400" cy="52322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Pedo was our Gold Sponsor.   </a:t>
            </a:r>
          </a:p>
          <a:p>
            <a:pPr algn="ctr"/>
            <a:r>
              <a:rPr lang="en-US" sz="14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Brenda and Dr. John Hansen attended the Reception and manned the EZ Pedo Booth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ept+12+1+Morning+Set+Up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7600950" cy="5067300"/>
          </a:xfrm>
          <a:prstGeom prst="rect">
            <a:avLst/>
          </a:prstGeom>
          <a:effectLst/>
        </p:spPr>
      </p:pic>
      <p:sp>
        <p:nvSpPr>
          <p:cNvPr id="294" name="TextBox 1"/>
          <p:cNvSpPr txBox="1"/>
          <p:nvPr/>
        </p:nvSpPr>
        <p:spPr>
          <a:xfrm>
            <a:off x="76200" y="5219700"/>
            <a:ext cx="7181850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Smile Pediatric Crowns was one of our Silver Sponsors with Diane Johnson Kreuger at the booth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ept+11+D+Kidzpace+Interactive+Set+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6450" cy="5705475"/>
          </a:xfrm>
          <a:prstGeom prst="rect">
            <a:avLst/>
          </a:prstGeom>
          <a:effectLst/>
        </p:spPr>
      </p:pic>
      <p:sp>
        <p:nvSpPr>
          <p:cNvPr id="297" name="TextBox 1"/>
          <p:cNvSpPr txBox="1"/>
          <p:nvPr/>
        </p:nvSpPr>
        <p:spPr>
          <a:xfrm>
            <a:off x="6022686" y="4305300"/>
            <a:ext cx="1581150" cy="769441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Kidzpace Interactive, one of our Bronze Sponsors,  set up an interactive display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ept+12+1+Morning+Set+Up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7600950" cy="5067300"/>
          </a:xfrm>
          <a:prstGeom prst="rect">
            <a:avLst/>
          </a:prstGeom>
          <a:effectLst/>
        </p:spPr>
      </p:pic>
      <p:sp>
        <p:nvSpPr>
          <p:cNvPr id="300" name="TextBox 1"/>
          <p:cNvSpPr txBox="1"/>
          <p:nvPr/>
        </p:nvSpPr>
        <p:spPr>
          <a:xfrm>
            <a:off x="1057275" y="5324475"/>
            <a:ext cx="5400675" cy="26161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i="0" u="none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Planmeca was one of our Bronze Sponsors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474</Words>
  <Application>Microsoft Office PowerPoint</Application>
  <PresentationFormat>Custom</PresentationFormat>
  <Paragraphs>38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Nina Compressed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sliderocket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Steve</cp:lastModifiedBy>
  <cp:revision>4</cp:revision>
  <dcterms:created xsi:type="dcterms:W3CDTF">2011-03-14T23:12:30Z</dcterms:created>
  <dcterms:modified xsi:type="dcterms:W3CDTF">2016-12-20T19:53:57Z</dcterms:modified>
</cp:coreProperties>
</file>