
<file path=[Content_Types].xml><?xml version="1.0" encoding="utf-8"?>
<Types xmlns="http://schemas.openxmlformats.org/package/2006/content-types">
  <Default Extension="bin" ContentType="image/jp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5" r:id="rId20"/>
    <p:sldId id="318" r:id="rId21"/>
    <p:sldId id="321" r:id="rId22"/>
    <p:sldId id="324" r:id="rId23"/>
    <p:sldId id="327" r:id="rId24"/>
    <p:sldId id="330" r:id="rId25"/>
    <p:sldId id="333" r:id="rId26"/>
    <p:sldId id="336" r:id="rId27"/>
    <p:sldId id="339" r:id="rId28"/>
    <p:sldId id="342" r:id="rId29"/>
    <p:sldId id="345" r:id="rId30"/>
    <p:sldId id="348" r:id="rId31"/>
    <p:sldId id="351" r:id="rId32"/>
    <p:sldId id="354" r:id="rId33"/>
    <p:sldId id="357" r:id="rId34"/>
    <p:sldId id="360" r:id="rId35"/>
    <p:sldId id="363" r:id="rId36"/>
    <p:sldId id="366" r:id="rId37"/>
    <p:sldId id="369" r:id="rId38"/>
    <p:sldId id="372" r:id="rId39"/>
    <p:sldId id="375" r:id="rId40"/>
    <p:sldId id="378" r:id="rId41"/>
    <p:sldId id="381" r:id="rId42"/>
    <p:sldId id="384" r:id="rId43"/>
    <p:sldId id="387" r:id="rId44"/>
    <p:sldId id="390" r:id="rId45"/>
    <p:sldId id="394" r:id="rId46"/>
    <p:sldId id="397" r:id="rId47"/>
    <p:sldId id="401" r:id="rId48"/>
    <p:sldId id="405" r:id="rId49"/>
    <p:sldId id="409" r:id="rId50"/>
    <p:sldId id="413" r:id="rId51"/>
    <p:sldId id="416" r:id="rId52"/>
    <p:sldId id="420" r:id="rId53"/>
    <p:sldId id="424" r:id="rId54"/>
    <p:sldId id="427" r:id="rId55"/>
    <p:sldId id="430" r:id="rId56"/>
    <p:sldId id="433" r:id="rId57"/>
    <p:sldId id="436" r:id="rId58"/>
    <p:sldId id="439" r:id="rId59"/>
    <p:sldId id="442" r:id="rId60"/>
    <p:sldId id="445" r:id="rId61"/>
    <p:sldId id="448" r:id="rId62"/>
    <p:sldId id="451" r:id="rId63"/>
    <p:sldId id="453" r:id="rId64"/>
    <p:sldId id="455" r:id="rId65"/>
    <p:sldId id="458" r:id="rId66"/>
    <p:sldId id="462" r:id="rId67"/>
    <p:sldId id="467" r:id="rId68"/>
    <p:sldId id="470" r:id="rId69"/>
    <p:sldId id="474" r:id="rId70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bin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bin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bin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bin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bin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bin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bin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bin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bin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bin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bin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bin"/><Relationship Id="rId2" Type="http://schemas.openxmlformats.org/officeDocument/2006/relationships/image" Target="../media/image66.bin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bin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d-acdp.org" TargetMode="External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ubTitle"/>
          <p:cNvSpPr txBox="1"/>
          <p:nvPr/>
        </p:nvSpPr>
        <p:spPr>
          <a:xfrm>
            <a:off x="723900" y="4789851"/>
            <a:ext cx="6638925" cy="450123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325" b="1" i="0" u="none" spc="0" dirty="0" smtClean="0">
                <a:solidFill>
                  <a:srgbClr val="FFC000"/>
                </a:solidFill>
                <a:latin typeface="Nina Compressed"/>
              </a:rPr>
              <a:t>Vancouver, British Columbia</a:t>
            </a:r>
          </a:p>
        </p:txBody>
      </p:sp>
      <p:sp>
        <p:nvSpPr>
          <p:cNvPr id="259" name="Title"/>
          <p:cNvSpPr txBox="1"/>
          <p:nvPr/>
        </p:nvSpPr>
        <p:spPr>
          <a:xfrm>
            <a:off x="238125" y="555747"/>
            <a:ext cx="7134225" cy="2469907"/>
          </a:xfrm>
          <a:prstGeom prst="rect">
            <a:avLst/>
          </a:prstGeom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i="0" u="none" spc="0" dirty="0" smtClean="0">
                <a:solidFill>
                  <a:srgbClr val="FFFFFF"/>
                </a:solidFill>
                <a:latin typeface="Nina Compressed"/>
              </a:rPr>
              <a:t>The CAPD-ACDP </a:t>
            </a:r>
          </a:p>
          <a:p>
            <a:pPr algn="ctr"/>
            <a:r>
              <a:rPr lang="en-US" sz="3600" b="1" i="0" u="none" spc="0" dirty="0" smtClean="0">
                <a:solidFill>
                  <a:srgbClr val="FFFFFF"/>
                </a:solidFill>
                <a:latin typeface="Nina Compressed"/>
              </a:rPr>
              <a:t>2013 ANNUAL GENERAL MEETING</a:t>
            </a:r>
          </a:p>
          <a:p>
            <a:pPr algn="ctr"/>
            <a:endParaRPr lang="en-US" sz="4650" b="1" i="0" u="none" spc="0" dirty="0" smtClean="0">
              <a:solidFill>
                <a:srgbClr val="FFFFFF"/>
              </a:solidFill>
              <a:latin typeface="Nina Compressed"/>
            </a:endParaRPr>
          </a:p>
        </p:txBody>
      </p:sp>
      <p:sp>
        <p:nvSpPr>
          <p:cNvPr id="260" name="TextBox 1"/>
          <p:cNvSpPr txBox="1"/>
          <p:nvPr/>
        </p:nvSpPr>
        <p:spPr>
          <a:xfrm>
            <a:off x="-1524000" y="2114550"/>
            <a:ext cx="114300" cy="1905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endParaRPr/>
          </a:p>
        </p:txBody>
      </p:sp>
      <p:pic>
        <p:nvPicPr>
          <p:cNvPr id="261" name="CAPD+LOG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809875"/>
            <a:ext cx="2238375" cy="16764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11+Diva+night+-+Dr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88" name="TextBox 4"/>
          <p:cNvSpPr txBox="1"/>
          <p:nvPr/>
        </p:nvSpPr>
        <p:spPr>
          <a:xfrm>
            <a:off x="95250" y="5133975"/>
            <a:ext cx="5143500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- Dr &amp; Mrs Cheung with Drs McIsaac and McConnachie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12+Diva+night+-+Dr+Canonne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91" name="TextBox 5"/>
          <p:cNvSpPr txBox="1"/>
          <p:nvPr/>
        </p:nvSpPr>
        <p:spPr>
          <a:xfrm>
            <a:off x="295275" y="5048250"/>
            <a:ext cx="35814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- Dr Canonne &amp; Mrs Claire D'Amour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13+Diva+night+-+Drs+Kuah%2c+Dyment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94" name="TextBox 5"/>
          <p:cNvSpPr txBox="1"/>
          <p:nvPr/>
        </p:nvSpPr>
        <p:spPr>
          <a:xfrm>
            <a:off x="142875" y="4962525"/>
            <a:ext cx="3105150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- Drs Kuah, Dyment &amp; Chan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14+Diva+night+-+Drs+Morley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97" name="TextBox 5"/>
          <p:cNvSpPr txBox="1"/>
          <p:nvPr/>
        </p:nvSpPr>
        <p:spPr>
          <a:xfrm>
            <a:off x="381000" y="4857750"/>
            <a:ext cx="2476500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- Drs Morley &amp; Barsk</a:t>
            </a:r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15+Diva+night+-+Drs+Penny+Leggot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00" name="TextBox 5"/>
          <p:cNvSpPr txBox="1"/>
          <p:nvPr/>
        </p:nvSpPr>
        <p:spPr>
          <a:xfrm>
            <a:off x="238125" y="4914900"/>
            <a:ext cx="353377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- Drs Penny Leggot &amp; Anita Gartner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16+Diva+night+musici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03" name="TextBox 5"/>
          <p:cNvSpPr txBox="1"/>
          <p:nvPr/>
        </p:nvSpPr>
        <p:spPr>
          <a:xfrm>
            <a:off x="371475" y="5114925"/>
            <a:ext cx="166687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 musicians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18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06" name="TextBox 5"/>
          <p:cNvSpPr txBox="1"/>
          <p:nvPr/>
        </p:nvSpPr>
        <p:spPr>
          <a:xfrm>
            <a:off x="542925" y="5086350"/>
            <a:ext cx="1000125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19+Dr+Hardwick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09" name="TextBox 5"/>
          <p:cNvSpPr txBox="1"/>
          <p:nvPr/>
        </p:nvSpPr>
        <p:spPr>
          <a:xfrm>
            <a:off x="285750" y="4943475"/>
            <a:ext cx="359092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Hardwick &amp; Mr Lori diFonzo from 3M ESPE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/>
        </p:nvSpPr>
        <p:spPr>
          <a:xfrm>
            <a:off x="381000" y="209550"/>
            <a:ext cx="6810375" cy="914400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i="0" u="none" spc="0" dirty="0" smtClean="0">
                <a:solidFill>
                  <a:srgbClr val="000000"/>
                </a:solidFill>
                <a:latin typeface="Nina Compressed"/>
              </a:rPr>
              <a:t>Double-click to enter title</a:t>
            </a:r>
          </a:p>
        </p:txBody>
      </p:sp>
      <p:sp>
        <p:nvSpPr>
          <p:cNvPr id="312" name="Body"/>
          <p:cNvSpPr txBox="1"/>
          <p:nvPr/>
        </p:nvSpPr>
        <p:spPr>
          <a:xfrm>
            <a:off x="381000" y="1276350"/>
            <a:ext cx="6810375" cy="41148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650" b="0" i="0" u="none" spc="0" dirty="0" smtClean="0">
                <a:solidFill>
                  <a:srgbClr val="000000"/>
                </a:solidFill>
                <a:latin typeface="Nina Compressed"/>
              </a:rPr>
              <a:t>Double-click to enter text</a:t>
            </a:r>
          </a:p>
        </p:txBody>
      </p:sp>
      <p:pic>
        <p:nvPicPr>
          <p:cNvPr id="313" name="20+Drs+Barsky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14" name="TextBox 5"/>
          <p:cNvSpPr txBox="1"/>
          <p:nvPr/>
        </p:nvSpPr>
        <p:spPr>
          <a:xfrm>
            <a:off x="276225" y="4752975"/>
            <a:ext cx="150495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Barsky &amp; Joshi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21+Drs+Campbell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17" name="TextBox 5"/>
          <p:cNvSpPr txBox="1"/>
          <p:nvPr/>
        </p:nvSpPr>
        <p:spPr>
          <a:xfrm>
            <a:off x="371475" y="4943475"/>
            <a:ext cx="300037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Campbell &amp; Farquhar - Gala Dinner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4+Anita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64" name="TextBox 1"/>
          <p:cNvSpPr txBox="1"/>
          <p:nvPr/>
        </p:nvSpPr>
        <p:spPr>
          <a:xfrm>
            <a:off x="104775" y="4886325"/>
            <a:ext cx="2486025" cy="600164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 Gartner and Felicity Hardwick, the organizers of the 2013 Annual Meeting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22+Drs+Gartner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20" name="TextBox 5"/>
          <p:cNvSpPr txBox="1"/>
          <p:nvPr/>
        </p:nvSpPr>
        <p:spPr>
          <a:xfrm>
            <a:off x="457200" y="4895850"/>
            <a:ext cx="180975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Gartner &amp; Lisagor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23+Drs+Jim+Chan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23" name="TextBox 5"/>
          <p:cNvSpPr txBox="1"/>
          <p:nvPr/>
        </p:nvSpPr>
        <p:spPr>
          <a:xfrm>
            <a:off x="257175" y="4867275"/>
            <a:ext cx="2486025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Jim Chan &amp;  Ross Anderson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24+Drs+Michael+Rockwell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26" name="TextBox 5"/>
          <p:cNvSpPr txBox="1"/>
          <p:nvPr/>
        </p:nvSpPr>
        <p:spPr>
          <a:xfrm>
            <a:off x="152400" y="4762500"/>
            <a:ext cx="295275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Drs Michael Rockwell &amp; Ross Anderson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25+Drs+Postello%2c+Lisagor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29" name="TextBox 5"/>
          <p:cNvSpPr txBox="1"/>
          <p:nvPr/>
        </p:nvSpPr>
        <p:spPr>
          <a:xfrm>
            <a:off x="276225" y="4714875"/>
            <a:ext cx="2457450" cy="300082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350" b="1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Postello, Lisagor &amp; Gartner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26+Drs+Slayton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32" name="TextBox 5"/>
          <p:cNvSpPr txBox="1"/>
          <p:nvPr/>
        </p:nvSpPr>
        <p:spPr>
          <a:xfrm>
            <a:off x="276225" y="4686300"/>
            <a:ext cx="200025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Slayton &amp; Richman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27+Drs+Slayton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35" name="TextBox 5"/>
          <p:cNvSpPr txBox="1"/>
          <p:nvPr/>
        </p:nvSpPr>
        <p:spPr>
          <a:xfrm>
            <a:off x="219075" y="4695825"/>
            <a:ext cx="185737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Drs Slayton &amp; Sheller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28+Exhibits+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38" name="TextBox 5"/>
          <p:cNvSpPr txBox="1"/>
          <p:nvPr/>
        </p:nvSpPr>
        <p:spPr>
          <a:xfrm>
            <a:off x="409575" y="5067300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29+Exhibits+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41" name="TextBox 6"/>
          <p:cNvSpPr txBox="1"/>
          <p:nvPr/>
        </p:nvSpPr>
        <p:spPr>
          <a:xfrm>
            <a:off x="342900" y="5343525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30+Exhibits+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44" name="TextBox 6"/>
          <p:cNvSpPr txBox="1"/>
          <p:nvPr/>
        </p:nvSpPr>
        <p:spPr>
          <a:xfrm>
            <a:off x="342900" y="5343525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31+Exhibits+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47" name="TextBox 6"/>
          <p:cNvSpPr txBox="1"/>
          <p:nvPr/>
        </p:nvSpPr>
        <p:spPr>
          <a:xfrm>
            <a:off x="342900" y="5343525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71+Registration+de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67" name="TextBox 1"/>
          <p:cNvSpPr txBox="1"/>
          <p:nvPr/>
        </p:nvSpPr>
        <p:spPr>
          <a:xfrm>
            <a:off x="180975" y="5334000"/>
            <a:ext cx="238125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Desk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32+Exhibits+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50" name="TextBox 6"/>
          <p:cNvSpPr txBox="1"/>
          <p:nvPr/>
        </p:nvSpPr>
        <p:spPr>
          <a:xfrm>
            <a:off x="342900" y="5343525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33+Exhib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53" name="TextBox 6"/>
          <p:cNvSpPr txBox="1"/>
          <p:nvPr/>
        </p:nvSpPr>
        <p:spPr>
          <a:xfrm>
            <a:off x="342900" y="5343525"/>
            <a:ext cx="7715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34+Gala+Dinner+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56" name="TextBox 6"/>
          <p:cNvSpPr txBox="1"/>
          <p:nvPr/>
        </p:nvSpPr>
        <p:spPr>
          <a:xfrm>
            <a:off x="409575" y="511492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35+Gala+Dinner+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59" name="TextBox 7"/>
          <p:cNvSpPr txBox="1"/>
          <p:nvPr/>
        </p:nvSpPr>
        <p:spPr>
          <a:xfrm>
            <a:off x="419100" y="500062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37+Gala+Dinner+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62" name="TextBox 7"/>
          <p:cNvSpPr txBox="1"/>
          <p:nvPr/>
        </p:nvSpPr>
        <p:spPr>
          <a:xfrm>
            <a:off x="323850" y="494347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38+Gala+Dinner+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65" name="TextBox 7"/>
          <p:cNvSpPr txBox="1"/>
          <p:nvPr/>
        </p:nvSpPr>
        <p:spPr>
          <a:xfrm>
            <a:off x="523875" y="496252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39+Gala+Dinner+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68" name="TextBox 7"/>
          <p:cNvSpPr txBox="1"/>
          <p:nvPr/>
        </p:nvSpPr>
        <p:spPr>
          <a:xfrm>
            <a:off x="333375" y="500062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40+Gala+dinner+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71" name="TextBox 8"/>
          <p:cNvSpPr txBox="1"/>
          <p:nvPr/>
        </p:nvSpPr>
        <p:spPr>
          <a:xfrm>
            <a:off x="400050" y="4886325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42+Gala+dinner+10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74" name="TextBox 8"/>
          <p:cNvSpPr txBox="1"/>
          <p:nvPr/>
        </p:nvSpPr>
        <p:spPr>
          <a:xfrm>
            <a:off x="200025" y="5067300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41+Gala+Dinner+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77" name="TextBox 8"/>
          <p:cNvSpPr txBox="1"/>
          <p:nvPr/>
        </p:nvSpPr>
        <p:spPr>
          <a:xfrm>
            <a:off x="381000" y="5048250"/>
            <a:ext cx="1114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72+Sherri%2c+Tara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70" name="TextBox 1"/>
          <p:cNvSpPr txBox="1"/>
          <p:nvPr/>
        </p:nvSpPr>
        <p:spPr>
          <a:xfrm>
            <a:off x="47625" y="4924425"/>
            <a:ext cx="3200400" cy="430887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Sherri, Tara and Anita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 at our Registration Desk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43+Gala+dinner+-+Drs+Gartner%2c+Goralski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80" name="TextBox 8"/>
          <p:cNvSpPr txBox="1"/>
          <p:nvPr/>
        </p:nvSpPr>
        <p:spPr>
          <a:xfrm>
            <a:off x="295275" y="5000625"/>
            <a:ext cx="4286250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 - Drs Gartner, Goralski &amp; Hardwick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2+3MESPE+presentation+to+grad+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83" name="TextBox 2"/>
          <p:cNvSpPr txBox="1"/>
          <p:nvPr/>
        </p:nvSpPr>
        <p:spPr>
          <a:xfrm>
            <a:off x="0" y="4829175"/>
            <a:ext cx="5124450" cy="600164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ESPE Grad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Krishna Baichwall presenting to Dr. Trang Nguyen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of the 3rd Year 3M-ESPE Graduate Research Presentation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3+3MESPE+presentation+to+grad+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86" name="TextBox 3"/>
          <p:cNvSpPr txBox="1"/>
          <p:nvPr/>
        </p:nvSpPr>
        <p:spPr>
          <a:xfrm>
            <a:off x="0" y="4772025"/>
            <a:ext cx="5143500" cy="600164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ESPE Grad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Baichwal presenting to Dr. Aimee Castro 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of the 2nd Year 3m-ESPS Graduate Research Presentation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1+3M-ESPE+Grad+student+present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89" name="TextBox 1"/>
          <p:cNvSpPr txBox="1"/>
          <p:nvPr/>
        </p:nvSpPr>
        <p:spPr>
          <a:xfrm>
            <a:off x="209550" y="4867275"/>
            <a:ext cx="4486275" cy="430887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ESPE Grad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(Scientific Chair) and Dr. Aimee Castro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2 1"/>
          <p:cNvSpPr/>
          <p:nvPr/>
        </p:nvSpPr>
        <p:spPr>
          <a:xfrm>
            <a:off x="0" y="0"/>
            <a:ext cx="7639050" cy="57054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392" name="44+Grad+student+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0"/>
            <a:ext cx="4772025" cy="5715000"/>
          </a:xfrm>
          <a:prstGeom prst="rect">
            <a:avLst/>
          </a:prstGeom>
          <a:effectLst/>
        </p:spPr>
      </p:pic>
      <p:sp>
        <p:nvSpPr>
          <p:cNvPr id="393" name="TextBox 8"/>
          <p:cNvSpPr txBox="1"/>
          <p:nvPr/>
        </p:nvSpPr>
        <p:spPr>
          <a:xfrm>
            <a:off x="142875" y="4924425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Jamie Ong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45+Grad+student+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396" name="TextBox 9"/>
          <p:cNvSpPr txBox="1"/>
          <p:nvPr/>
        </p:nvSpPr>
        <p:spPr>
          <a:xfrm>
            <a:off x="133350" y="4819650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Anoushe Sekhavat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2 1"/>
          <p:cNvSpPr/>
          <p:nvPr/>
        </p:nvSpPr>
        <p:spPr>
          <a:xfrm>
            <a:off x="0" y="9525"/>
            <a:ext cx="7610475" cy="57340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399" name="46+Grad+student+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7410450" cy="5715000"/>
          </a:xfrm>
          <a:prstGeom prst="rect">
            <a:avLst/>
          </a:prstGeom>
          <a:effectLst/>
        </p:spPr>
      </p:pic>
      <p:sp>
        <p:nvSpPr>
          <p:cNvPr id="400" name="TextBox 9"/>
          <p:cNvSpPr txBox="1"/>
          <p:nvPr/>
        </p:nvSpPr>
        <p:spPr>
          <a:xfrm>
            <a:off x="133350" y="4772025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Rae Verughese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2 1"/>
          <p:cNvSpPr/>
          <p:nvPr/>
        </p:nvSpPr>
        <p:spPr>
          <a:xfrm>
            <a:off x="-28575" y="0"/>
            <a:ext cx="7724775" cy="5762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403" name="47+Grad+student+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0"/>
            <a:ext cx="5029200" cy="5715000"/>
          </a:xfrm>
          <a:prstGeom prst="rect">
            <a:avLst/>
          </a:prstGeom>
          <a:effectLst/>
        </p:spPr>
      </p:pic>
      <p:sp>
        <p:nvSpPr>
          <p:cNvPr id="404" name="TextBox 9"/>
          <p:cNvSpPr txBox="1"/>
          <p:nvPr/>
        </p:nvSpPr>
        <p:spPr>
          <a:xfrm>
            <a:off x="133350" y="4933950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Carter Ng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2 1"/>
          <p:cNvSpPr/>
          <p:nvPr/>
        </p:nvSpPr>
        <p:spPr>
          <a:xfrm>
            <a:off x="0" y="9525"/>
            <a:ext cx="7724775" cy="5743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407" name="48+Grad+student+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6619875" cy="5715000"/>
          </a:xfrm>
          <a:prstGeom prst="rect">
            <a:avLst/>
          </a:prstGeom>
          <a:effectLst/>
        </p:spPr>
      </p:pic>
      <p:sp>
        <p:nvSpPr>
          <p:cNvPr id="408" name="TextBox 9"/>
          <p:cNvSpPr txBox="1"/>
          <p:nvPr/>
        </p:nvSpPr>
        <p:spPr>
          <a:xfrm>
            <a:off x="95250" y="4943475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Trang Nguyen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2 1"/>
          <p:cNvSpPr/>
          <p:nvPr/>
        </p:nvSpPr>
        <p:spPr>
          <a:xfrm>
            <a:off x="0" y="9525"/>
            <a:ext cx="7620000" cy="57435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411" name="49+Grad+student+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0"/>
            <a:ext cx="7515225" cy="5715000"/>
          </a:xfrm>
          <a:prstGeom prst="rect">
            <a:avLst/>
          </a:prstGeom>
          <a:effectLst/>
        </p:spPr>
      </p:pic>
      <p:sp>
        <p:nvSpPr>
          <p:cNvPr id="412" name="TextBox 9"/>
          <p:cNvSpPr txBox="1"/>
          <p:nvPr/>
        </p:nvSpPr>
        <p:spPr>
          <a:xfrm>
            <a:off x="219075" y="5086350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Darsi Perusini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73" name="TextBox 3"/>
          <p:cNvSpPr txBox="1"/>
          <p:nvPr/>
        </p:nvSpPr>
        <p:spPr>
          <a:xfrm>
            <a:off x="152400" y="5267325"/>
            <a:ext cx="19431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50+Grad+student+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15" name="TextBox 9"/>
          <p:cNvSpPr txBox="1"/>
          <p:nvPr/>
        </p:nvSpPr>
        <p:spPr>
          <a:xfrm>
            <a:off x="200025" y="4867275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Nancy Vertel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2 1"/>
          <p:cNvSpPr/>
          <p:nvPr/>
        </p:nvSpPr>
        <p:spPr>
          <a:xfrm>
            <a:off x="-104775" y="0"/>
            <a:ext cx="7724775" cy="5715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418" name="51+Grad+student+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0"/>
            <a:ext cx="6562725" cy="5715000"/>
          </a:xfrm>
          <a:prstGeom prst="rect">
            <a:avLst/>
          </a:prstGeom>
          <a:effectLst/>
        </p:spPr>
      </p:pic>
      <p:sp>
        <p:nvSpPr>
          <p:cNvPr id="419" name="TextBox 9"/>
          <p:cNvSpPr txBox="1"/>
          <p:nvPr/>
        </p:nvSpPr>
        <p:spPr>
          <a:xfrm>
            <a:off x="57150" y="4857750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MH Zhao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ectangle2 1"/>
          <p:cNvSpPr/>
          <p:nvPr/>
        </p:nvSpPr>
        <p:spPr>
          <a:xfrm>
            <a:off x="0" y="0"/>
            <a:ext cx="7677150" cy="5715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pic>
        <p:nvPicPr>
          <p:cNvPr id="422" name="52+Grad+student+presentations+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7534275" cy="5715000"/>
          </a:xfrm>
          <a:prstGeom prst="rect">
            <a:avLst/>
          </a:prstGeom>
          <a:effectLst/>
        </p:spPr>
      </p:pic>
      <p:sp>
        <p:nvSpPr>
          <p:cNvPr id="423" name="TextBox 9"/>
          <p:cNvSpPr txBox="1"/>
          <p:nvPr/>
        </p:nvSpPr>
        <p:spPr>
          <a:xfrm>
            <a:off x="171450" y="5057775"/>
            <a:ext cx="3790950" cy="430887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Presentations</a:t>
            </a:r>
          </a:p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Zahra Kurji and Dr. Ella Choi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54+IMG_9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26" name="TextBox 9"/>
          <p:cNvSpPr txBox="1"/>
          <p:nvPr/>
        </p:nvSpPr>
        <p:spPr>
          <a:xfrm>
            <a:off x="257175" y="5133975"/>
            <a:ext cx="2381250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55+IMG_9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29" name="TextBox 10"/>
          <p:cNvSpPr txBox="1"/>
          <p:nvPr/>
        </p:nvSpPr>
        <p:spPr>
          <a:xfrm>
            <a:off x="95250" y="5038725"/>
            <a:ext cx="2400300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56+IMG_9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32" name="TextBox 10"/>
          <p:cNvSpPr txBox="1"/>
          <p:nvPr/>
        </p:nvSpPr>
        <p:spPr>
          <a:xfrm>
            <a:off x="142875" y="5048250"/>
            <a:ext cx="235267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57+IMG_9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35" name="TextBox 10"/>
          <p:cNvSpPr txBox="1"/>
          <p:nvPr/>
        </p:nvSpPr>
        <p:spPr>
          <a:xfrm>
            <a:off x="171450" y="5010150"/>
            <a:ext cx="2638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58+IMG_9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38" name="TextBox 10"/>
          <p:cNvSpPr txBox="1"/>
          <p:nvPr/>
        </p:nvSpPr>
        <p:spPr>
          <a:xfrm>
            <a:off x="180975" y="4991100"/>
            <a:ext cx="2638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60+IMG_9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41" name="TextBox 10"/>
          <p:cNvSpPr txBox="1"/>
          <p:nvPr/>
        </p:nvSpPr>
        <p:spPr>
          <a:xfrm>
            <a:off x="228600" y="5143500"/>
            <a:ext cx="2800350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61+IMG_9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44" name="TextBox 10"/>
          <p:cNvSpPr txBox="1"/>
          <p:nvPr/>
        </p:nvSpPr>
        <p:spPr>
          <a:xfrm>
            <a:off x="133350" y="5095875"/>
            <a:ext cx="2638425" cy="261610"/>
          </a:xfrm>
          <a:prstGeom prst="rect">
            <a:avLst/>
          </a:prstGeom>
          <a:solidFill>
            <a:srgbClr val="000000"/>
          </a:solidFill>
          <a:ln w="19050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6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76" name="TextBox 4"/>
          <p:cNvSpPr txBox="1"/>
          <p:nvPr/>
        </p:nvSpPr>
        <p:spPr>
          <a:xfrm>
            <a:off x="285750" y="4933950"/>
            <a:ext cx="19431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63+IMG_9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47" name="TextBox 1"/>
          <p:cNvSpPr txBox="1"/>
          <p:nvPr/>
        </p:nvSpPr>
        <p:spPr>
          <a:xfrm>
            <a:off x="609600" y="4895850"/>
            <a:ext cx="2790825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Ed Moody, AAPD President-Elect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64+IMG_9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50" name="TextBox 2"/>
          <p:cNvSpPr txBox="1"/>
          <p:nvPr/>
        </p:nvSpPr>
        <p:spPr>
          <a:xfrm>
            <a:off x="523875" y="4886325"/>
            <a:ext cx="3600450" cy="430887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Michal Goralski, CAPD-ACDP Pesident           with Mr. Krishna Baichwal of 3M ESPE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65+IMG_9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7218" cy="57054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66+IMG_9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7218" cy="57054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67+IMG_9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457" name="TextBox 3"/>
          <p:cNvSpPr txBox="1"/>
          <p:nvPr/>
        </p:nvSpPr>
        <p:spPr>
          <a:xfrm>
            <a:off x="323850" y="4762500"/>
            <a:ext cx="3857625" cy="600164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Michal Goralski, Mr. Krishna Baichwal,        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Aimee Castro (Winner, Graduate Student Award) and Dr. Zahra Kurji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Box 1"/>
          <p:cNvSpPr txBox="1"/>
          <p:nvPr/>
        </p:nvSpPr>
        <p:spPr>
          <a:xfrm>
            <a:off x="0" y="295275"/>
            <a:ext cx="7086600" cy="124777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3300" b="0" i="0" u="none" spc="0" dirty="0" smtClean="0">
                <a:solidFill>
                  <a:srgbClr val="000000"/>
                </a:solidFill>
                <a:latin typeface="Nina Compressed"/>
              </a:rPr>
              <a:t>Thank you to our sustaining </a:t>
            </a:r>
          </a:p>
          <a:p>
            <a:pPr algn="ctr"/>
            <a:r>
              <a:rPr lang="en-US" sz="4650" b="0" i="0" u="none" spc="0" dirty="0" smtClean="0">
                <a:solidFill>
                  <a:srgbClr val="000000"/>
                </a:solidFill>
                <a:latin typeface="Nina Compressed"/>
              </a:rPr>
              <a:t>Sponsor </a:t>
            </a:r>
          </a:p>
        </p:txBody>
      </p:sp>
      <p:pic>
        <p:nvPicPr>
          <p:cNvPr id="461" name="3MESP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47900"/>
            <a:ext cx="4019550" cy="21240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"/>
          <p:cNvSpPr txBox="1"/>
          <p:nvPr/>
        </p:nvSpPr>
        <p:spPr>
          <a:xfrm>
            <a:off x="400050" y="272847"/>
            <a:ext cx="6810375" cy="1092607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0" u="none" spc="0" dirty="0" smtClean="0">
                <a:solidFill>
                  <a:srgbClr val="000000"/>
                </a:solidFill>
                <a:latin typeface="Nina Compressed"/>
              </a:rPr>
              <a:t>Thank you </a:t>
            </a:r>
          </a:p>
          <a:p>
            <a:pPr algn="ctr"/>
            <a:r>
              <a:rPr lang="en-US" sz="3300" b="1" i="0" u="none" spc="0" dirty="0" smtClean="0">
                <a:solidFill>
                  <a:srgbClr val="000000"/>
                </a:solidFill>
                <a:latin typeface="Nina Compressed"/>
              </a:rPr>
              <a:t>to our Annual Meeting sponsors</a:t>
            </a:r>
          </a:p>
        </p:txBody>
      </p:sp>
      <p:sp>
        <p:nvSpPr>
          <p:cNvPr id="464" name="Body"/>
          <p:cNvSpPr txBox="1"/>
          <p:nvPr/>
        </p:nvSpPr>
        <p:spPr>
          <a:xfrm>
            <a:off x="942975" y="1714500"/>
            <a:ext cx="5372100" cy="3323987"/>
          </a:xfrm>
          <a:prstGeom prst="rect">
            <a:avLst/>
          </a:prstGeom>
          <a:ln w="57150">
            <a:solidFill>
              <a:srgbClr val="EE2D2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EZ Pedo</a:t>
            </a:r>
          </a:p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Nu Smile</a:t>
            </a:r>
          </a:p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Patterson Dental</a:t>
            </a:r>
          </a:p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Sinclair Dental</a:t>
            </a:r>
          </a:p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The Canary System</a:t>
            </a:r>
          </a:p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Ultra Light Optics</a:t>
            </a:r>
          </a:p>
          <a:p>
            <a:pPr algn="ctr"/>
            <a:endParaRPr lang="en-US" sz="3300" b="1" i="0" u="none" spc="0" dirty="0" smtClean="0">
              <a:solidFill>
                <a:srgbClr val="000000"/>
              </a:solidFill>
              <a:latin typeface="Nina Compressed"/>
            </a:endParaRPr>
          </a:p>
          <a:p>
            <a:pPr algn="ctr"/>
            <a:endParaRPr lang="en-US" sz="3300" b="1" i="0" u="none" spc="0" dirty="0" smtClean="0">
              <a:solidFill>
                <a:srgbClr val="000000"/>
              </a:solidFill>
              <a:latin typeface="Nina Compressed"/>
            </a:endParaRPr>
          </a:p>
        </p:txBody>
      </p:sp>
      <p:pic>
        <p:nvPicPr>
          <p:cNvPr id="465" name="bigstock-Beautiful-Indian-little-girl-33406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14475"/>
            <a:ext cx="1171575" cy="1743075"/>
          </a:xfrm>
          <a:prstGeom prst="rect">
            <a:avLst/>
          </a:prstGeom>
          <a:effectLst/>
        </p:spPr>
      </p:pic>
      <p:pic>
        <p:nvPicPr>
          <p:cNvPr id="466" name="bigstock-Funny-Face-148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3667125"/>
            <a:ext cx="1400175" cy="18573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Box 1"/>
          <p:cNvSpPr txBox="1"/>
          <p:nvPr/>
        </p:nvSpPr>
        <p:spPr>
          <a:xfrm>
            <a:off x="1295400" y="1714500"/>
            <a:ext cx="4752975" cy="2100575"/>
          </a:xfrm>
          <a:prstGeom prst="rect">
            <a:avLst/>
          </a:prstGeom>
          <a:ln w="57150">
            <a:solidFill>
              <a:srgbClr val="EE2D2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i="0" u="none" spc="0" dirty="0" smtClean="0">
                <a:solidFill>
                  <a:srgbClr val="000000"/>
                </a:solidFill>
                <a:latin typeface="Nina Compressed"/>
              </a:rPr>
              <a:t>THANK YOU TO OUR MEMBERS FOR MAKING THIS EVENT SUCH A GREAT SUCCESS</a:t>
            </a:r>
            <a:r>
              <a:rPr lang="en-US" sz="4650" b="0" i="0" u="none" spc="0" dirty="0" smtClean="0">
                <a:solidFill>
                  <a:srgbClr val="000000"/>
                </a:solidFill>
                <a:latin typeface="Nina Compressed"/>
              </a:rPr>
              <a:t>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itle"/>
          <p:cNvSpPr txBox="1"/>
          <p:nvPr/>
        </p:nvSpPr>
        <p:spPr>
          <a:xfrm>
            <a:off x="438150" y="65514"/>
            <a:ext cx="6858000" cy="830997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000000"/>
                </a:solidFill>
                <a:latin typeface="Nina Compressed"/>
              </a:rPr>
              <a:t>HOPE TO SEE YOU NEXT YEAR IN MONTREAL</a:t>
            </a:r>
          </a:p>
        </p:txBody>
      </p:sp>
      <p:pic>
        <p:nvPicPr>
          <p:cNvPr id="472" name="Montr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7620000" cy="3476625"/>
          </a:xfrm>
          <a:prstGeom prst="rect">
            <a:avLst/>
          </a:prstGeom>
          <a:effectLst/>
        </p:spPr>
      </p:pic>
      <p:sp>
        <p:nvSpPr>
          <p:cNvPr id="473" name="TextBox 1"/>
          <p:cNvSpPr txBox="1"/>
          <p:nvPr/>
        </p:nvSpPr>
        <p:spPr>
          <a:xfrm>
            <a:off x="171450" y="4648200"/>
            <a:ext cx="7029450" cy="646331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b="1" i="0" u="none" spc="0" dirty="0" smtClean="0">
                <a:solidFill>
                  <a:srgbClr val="000000"/>
                </a:solidFill>
                <a:latin typeface="Nina Compressed"/>
              </a:rPr>
              <a:t>SEPTEMBER 11-13, 2014</a:t>
            </a:r>
          </a:p>
          <a:p>
            <a:pPr algn="ctr"/>
            <a:r>
              <a:rPr lang="en-US" b="1" i="0" u="none" spc="0" dirty="0" smtClean="0">
                <a:solidFill>
                  <a:srgbClr val="000000"/>
                </a:solidFill>
                <a:latin typeface="Nina Compressed"/>
              </a:rPr>
              <a:t>MONTREAL MARRIOTT CHATEAU CHAMPLAIN HOTE</a:t>
            </a:r>
            <a:r>
              <a:rPr lang="en-US" b="0" i="0" u="none" spc="0" dirty="0" smtClean="0">
                <a:solidFill>
                  <a:srgbClr val="000000"/>
                </a:solidFill>
                <a:latin typeface="Nina Compressed"/>
              </a:rPr>
              <a:t>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CAPD+LOGOUse.jp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400050"/>
            <a:ext cx="3590925" cy="2676525"/>
          </a:xfrm>
          <a:prstGeom prst="rect">
            <a:avLst/>
          </a:prstGeom>
          <a:effectLst/>
        </p:spPr>
      </p:pic>
      <p:sp>
        <p:nvSpPr>
          <p:cNvPr id="476" name="TextBox 1"/>
          <p:cNvSpPr txBox="1"/>
          <p:nvPr/>
        </p:nvSpPr>
        <p:spPr>
          <a:xfrm>
            <a:off x="1000125" y="2838450"/>
            <a:ext cx="6238875" cy="214312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endParaRPr/>
          </a:p>
          <a:p>
            <a:pPr algn="ctr"/>
            <a:r>
              <a:rPr lang="en-US" sz="3000" b="1" i="0" u="none" spc="0" dirty="0" smtClean="0">
                <a:solidFill>
                  <a:srgbClr val="000000"/>
                </a:solidFill>
                <a:latin typeface="Nina Compressed"/>
              </a:rPr>
              <a:t>The National Voice of Pediatric Dentistry in Canada</a:t>
            </a:r>
          </a:p>
          <a:p>
            <a:pPr algn="ctr"/>
            <a:endParaRPr lang="en-US" sz="3000" b="1" i="0" u="none" spc="0" dirty="0" smtClean="0">
              <a:solidFill>
                <a:srgbClr val="000000"/>
              </a:solidFill>
              <a:latin typeface="Nina Compressed"/>
            </a:endParaRPr>
          </a:p>
          <a:p>
            <a:pPr algn="ctr"/>
            <a:r>
              <a:rPr lang="en-US" sz="2325" b="1" i="0" u="none" spc="0" dirty="0" smtClean="0">
                <a:solidFill>
                  <a:srgbClr val="000000"/>
                </a:solidFill>
                <a:latin typeface="Nina Compressed"/>
                <a:hlinkClick r:id="rId3"/>
              </a:rPr>
              <a:t>www.capd-acdp.org</a:t>
            </a:r>
          </a:p>
        </p:txBody>
      </p:sp>
      <p:sp>
        <p:nvSpPr>
          <p:cNvPr id="477" name="Rectangle2 1"/>
          <p:cNvSpPr/>
          <p:nvPr/>
        </p:nvSpPr>
        <p:spPr>
          <a:xfrm>
            <a:off x="0" y="0"/>
            <a:ext cx="581025" cy="5715000"/>
          </a:xfrm>
          <a:prstGeom prst="rect">
            <a:avLst/>
          </a:prstGeom>
          <a:solidFill>
            <a:srgbClr val="0D668F"/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7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79" name="TextBox 4"/>
          <p:cNvSpPr txBox="1"/>
          <p:nvPr/>
        </p:nvSpPr>
        <p:spPr>
          <a:xfrm>
            <a:off x="114300" y="4943475"/>
            <a:ext cx="19431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8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82" name="TextBox 4"/>
          <p:cNvSpPr txBox="1"/>
          <p:nvPr/>
        </p:nvSpPr>
        <p:spPr>
          <a:xfrm>
            <a:off x="180975" y="4905375"/>
            <a:ext cx="19431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9+Diva+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85" name="TextBox 4"/>
          <p:cNvSpPr txBox="1"/>
          <p:nvPr/>
        </p:nvSpPr>
        <p:spPr>
          <a:xfrm>
            <a:off x="152400" y="4733925"/>
            <a:ext cx="1943100" cy="261610"/>
          </a:xfrm>
          <a:prstGeom prst="rect">
            <a:avLst/>
          </a:prstGeom>
          <a:solidFill>
            <a:srgbClr val="000000"/>
          </a:solidFill>
          <a:ln w="9525">
            <a:solidFill>
              <a:srgbClr val="F8941D"/>
            </a:solidFill>
          </a:ln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Night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493</Words>
  <Application>Microsoft Office PowerPoint</Application>
  <PresentationFormat>Custom</PresentationFormat>
  <Paragraphs>99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Microsoft Yi Baiti</vt:lpstr>
      <vt:lpstr>Nina Compressed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sliderocket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Steve</cp:lastModifiedBy>
  <cp:revision>4</cp:revision>
  <dcterms:created xsi:type="dcterms:W3CDTF">2011-03-14T23:12:30Z</dcterms:created>
  <dcterms:modified xsi:type="dcterms:W3CDTF">2016-12-20T17:28:46Z</dcterms:modified>
</cp:coreProperties>
</file>